
<file path=[Content_Types].xml><?xml version="1.0" encoding="utf-8"?>
<Types xmlns="http://schemas.openxmlformats.org/package/2006/content-types">
  <Default Extension="png" ContentType="image/png"/>
  <Default Extension="bin" ContentType="application/vnd.openxmlformats-officedocument.oleObject"/>
  <Default Extension="m4a" ContentType="audio/mp4"/>
  <Default Extension="wmf" ContentType="image/x-w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2"/>
  </p:notesMasterIdLst>
  <p:sldIdLst>
    <p:sldId id="256" r:id="rId2"/>
    <p:sldId id="282" r:id="rId3"/>
    <p:sldId id="1191" r:id="rId4"/>
    <p:sldId id="1205" r:id="rId5"/>
    <p:sldId id="1203" r:id="rId6"/>
    <p:sldId id="602" r:id="rId7"/>
    <p:sldId id="273" r:id="rId8"/>
    <p:sldId id="274" r:id="rId9"/>
    <p:sldId id="275" r:id="rId10"/>
    <p:sldId id="276"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22C3F8C-7C3C-471F-8BFC-C71D47FE74E3}">
          <p14:sldIdLst>
            <p14:sldId id="256"/>
            <p14:sldId id="282"/>
            <p14:sldId id="1191"/>
            <p14:sldId id="1205"/>
            <p14:sldId id="1203"/>
            <p14:sldId id="602"/>
            <p14:sldId id="273"/>
            <p14:sldId id="274"/>
            <p14:sldId id="275"/>
            <p14:sldId id="276"/>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99"/>
    <a:srgbClr val="21022F"/>
    <a:srgbClr val="160223"/>
    <a:srgbClr val="2C0346"/>
    <a:srgbClr val="3F003F"/>
    <a:srgbClr val="FFFF99"/>
    <a:srgbClr val="00003F"/>
    <a:srgbClr val="000066"/>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729" autoAdjust="0"/>
    <p:restoredTop sz="96447" autoAdjust="0"/>
  </p:normalViewPr>
  <p:slideViewPr>
    <p:cSldViewPr snapToGrid="0">
      <p:cViewPr varScale="1">
        <p:scale>
          <a:sx n="115" d="100"/>
          <a:sy n="115" d="100"/>
        </p:scale>
        <p:origin x="936" y="108"/>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image" Target="../media/image10.wmf"/><Relationship Id="rId1" Type="http://schemas.openxmlformats.org/officeDocument/2006/relationships/image" Target="../media/image9.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3.wmf"/><Relationship Id="rId1" Type="http://schemas.openxmlformats.org/officeDocument/2006/relationships/image" Target="../media/image12.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image" Target="../media/image15.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image" Target="../media/image1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CD216B2-ACBC-44B0-85F7-759020758E26}" type="datetimeFigureOut">
              <a:rPr lang="en-CA" smtClean="0"/>
              <a:t>2024-04-15</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60ACAB6-06A0-453C-A925-AEEA3DA9F518}" type="slidenum">
              <a:rPr lang="en-CA" smtClean="0"/>
              <a:t>‹#›</a:t>
            </a:fld>
            <a:endParaRPr lang="en-CA"/>
          </a:p>
        </p:txBody>
      </p:sp>
    </p:spTree>
    <p:extLst>
      <p:ext uri="{BB962C8B-B14F-4D97-AF65-F5344CB8AC3E}">
        <p14:creationId xmlns:p14="http://schemas.microsoft.com/office/powerpoint/2010/main" val="20010639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4.png"/><Relationship Id="rId7" Type="http://schemas.openxmlformats.org/officeDocument/2006/relationships/image" Target="../media/image6.png"/><Relationship Id="rId2" Type="http://schemas.openxmlformats.org/officeDocument/2006/relationships/image" Target="../media/image3.JPG"/><Relationship Id="rId1" Type="http://schemas.openxmlformats.org/officeDocument/2006/relationships/slideMaster" Target="../slideMasters/slideMaster1.xml"/><Relationship Id="rId6" Type="http://schemas.microsoft.com/office/2007/relationships/hdphoto" Target="../media/hdphoto1.wdp"/><Relationship Id="rId5" Type="http://schemas.openxmlformats.org/officeDocument/2006/relationships/image" Target="../media/image5.png"/><Relationship Id="rId10" Type="http://schemas.microsoft.com/office/2007/relationships/hdphoto" Target="../media/hdphoto3.wdp"/><Relationship Id="rId4" Type="http://schemas.openxmlformats.org/officeDocument/2006/relationships/image" Target="../media/image2.png"/><Relationship Id="rId9" Type="http://schemas.openxmlformats.org/officeDocument/2006/relationships/image" Target="../media/image7.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635375"/>
            <a:ext cx="7772400" cy="1470025"/>
          </a:xfrm>
        </p:spPr>
        <p:txBody>
          <a:bodyPr/>
          <a:lstStyle>
            <a:lvl1pPr>
              <a:defRPr b="1"/>
            </a:lvl1pPr>
          </a:lstStyle>
          <a:p>
            <a:r>
              <a:rPr lang="en-US"/>
              <a:t>Click to edit Master title style</a:t>
            </a:r>
            <a:endParaRPr lang="en-CA"/>
          </a:p>
        </p:txBody>
      </p:sp>
      <p:sp>
        <p:nvSpPr>
          <p:cNvPr id="11" name="Text Box 14"/>
          <p:cNvSpPr txBox="1">
            <a:spLocks noChangeArrowheads="1"/>
          </p:cNvSpPr>
          <p:nvPr userDrawn="1"/>
        </p:nvSpPr>
        <p:spPr bwMode="auto">
          <a:xfrm>
            <a:off x="2286000" y="641092"/>
            <a:ext cx="6553200" cy="400089"/>
          </a:xfrm>
          <a:prstGeom prst="rect">
            <a:avLst/>
          </a:prstGeom>
          <a:noFill/>
          <a:ln w="9525">
            <a:noFill/>
            <a:miter lim="800000"/>
            <a:headEnd/>
            <a:tailEnd/>
          </a:ln>
          <a:effectLst>
            <a:outerShdw blurRad="50800" dist="25400" dir="2700000" algn="tl" rotWithShape="0">
              <a:prstClr val="black"/>
            </a:outerShdw>
          </a:effectLst>
        </p:spPr>
        <p:txBody>
          <a:bodyPr wrap="square" lIns="91423" tIns="45710" rIns="91423" bIns="45710" anchor="ctr">
            <a:spAutoFit/>
          </a:bodyPr>
          <a:lstStyle/>
          <a:p>
            <a:pPr algn="ctr" fontAlgn="auto">
              <a:spcBef>
                <a:spcPts val="0"/>
              </a:spcBef>
              <a:spcAft>
                <a:spcPts val="0"/>
              </a:spcAft>
              <a:defRPr/>
            </a:pPr>
            <a:r>
              <a:rPr lang="en-US" sz="2000" cap="small" baseline="0" dirty="0" err="1">
                <a:solidFill>
                  <a:schemeClr val="bg1"/>
                </a:solidFill>
                <a:latin typeface="Constantia" panose="02030602050306030303" pitchFamily="18" charset="0"/>
                <a:cs typeface="Arial" pitchFamily="34" charset="0"/>
              </a:rPr>
              <a:t>ece</a:t>
            </a:r>
            <a:r>
              <a:rPr lang="en-US" sz="2000" cap="small" baseline="0" dirty="0">
                <a:solidFill>
                  <a:schemeClr val="bg1"/>
                </a:solidFill>
                <a:latin typeface="Constantia" panose="02030602050306030303" pitchFamily="18" charset="0"/>
                <a:cs typeface="Arial" pitchFamily="34" charset="0"/>
              </a:rPr>
              <a:t> 204</a:t>
            </a:r>
            <a:r>
              <a:rPr lang="en-US" sz="2000" dirty="0">
                <a:solidFill>
                  <a:schemeClr val="bg1"/>
                </a:solidFill>
                <a:latin typeface="Georgia" panose="02040502050405020303" pitchFamily="18" charset="0"/>
                <a:cs typeface="Arial" pitchFamily="34" charset="0"/>
              </a:rPr>
              <a:t> </a:t>
            </a:r>
            <a:r>
              <a:rPr lang="en-US" sz="2000" i="1" dirty="0">
                <a:solidFill>
                  <a:schemeClr val="bg1"/>
                </a:solidFill>
                <a:latin typeface="Georgia" panose="02040502050405020303" pitchFamily="18" charset="0"/>
                <a:cs typeface="Arial" pitchFamily="34" charset="0"/>
              </a:rPr>
              <a:t>Numerical methods</a:t>
            </a:r>
          </a:p>
        </p:txBody>
      </p:sp>
      <p:sp>
        <p:nvSpPr>
          <p:cNvPr id="12" name="Text Box 14"/>
          <p:cNvSpPr txBox="1">
            <a:spLocks noChangeArrowheads="1"/>
          </p:cNvSpPr>
          <p:nvPr userDrawn="1"/>
        </p:nvSpPr>
        <p:spPr bwMode="auto">
          <a:xfrm>
            <a:off x="4724400" y="5758413"/>
            <a:ext cx="3886200" cy="744799"/>
          </a:xfrm>
          <a:prstGeom prst="rect">
            <a:avLst/>
          </a:prstGeom>
          <a:noFill/>
          <a:ln w="9525">
            <a:noFill/>
            <a:miter lim="800000"/>
            <a:headEnd/>
            <a:tailEnd/>
          </a:ln>
          <a:effectLst>
            <a:outerShdw blurRad="50800" dist="25400" dir="2700000" algn="tl" rotWithShape="0">
              <a:prstClr val="black"/>
            </a:outerShdw>
          </a:effectLst>
        </p:spPr>
        <p:txBody>
          <a:bodyPr wrap="square" lIns="91423" tIns="45710" rIns="91423" bIns="45710">
            <a:spAutoFit/>
          </a:bodyPr>
          <a:lstStyle/>
          <a:p>
            <a:pPr defTabSz="457112">
              <a:spcBef>
                <a:spcPct val="20000"/>
              </a:spcBef>
              <a:defRPr/>
            </a:pPr>
            <a:r>
              <a:rPr lang="en-US" sz="1600" b="0" kern="0" dirty="0">
                <a:solidFill>
                  <a:schemeClr val="bg1"/>
                </a:solidFill>
                <a:latin typeface="Georgia" panose="02040502050405020303" pitchFamily="18" charset="0"/>
                <a:ea typeface="ＭＳ Ｐゴシック" charset="-128"/>
                <a:cs typeface="Arial" pitchFamily="34" charset="0"/>
              </a:rPr>
              <a:t>Douglas Wilhelm Harder, LEL, </a:t>
            </a:r>
            <a:r>
              <a:rPr lang="en-US" sz="1600" b="0" kern="0" dirty="0" err="1">
                <a:solidFill>
                  <a:schemeClr val="bg1"/>
                </a:solidFill>
                <a:latin typeface="Georgia" panose="02040502050405020303" pitchFamily="18" charset="0"/>
                <a:ea typeface="ＭＳ Ｐゴシック" charset="-128"/>
                <a:cs typeface="Arial" pitchFamily="34" charset="0"/>
              </a:rPr>
              <a:t>M.Math</a:t>
            </a:r>
            <a:r>
              <a:rPr lang="en-US" sz="1600" b="0" kern="0" dirty="0">
                <a:solidFill>
                  <a:schemeClr val="bg1"/>
                </a:solidFill>
                <a:latin typeface="Georgia" panose="02040502050405020303" pitchFamily="18" charset="0"/>
                <a:ea typeface="ＭＳ Ｐゴシック" charset="-128"/>
                <a:cs typeface="Arial" pitchFamily="34" charset="0"/>
              </a:rPr>
              <a:t>.</a:t>
            </a:r>
          </a:p>
          <a:p>
            <a:pPr defTabSz="457112">
              <a:spcBef>
                <a:spcPct val="20000"/>
              </a:spcBef>
              <a:defRPr/>
            </a:pPr>
            <a:r>
              <a:rPr lang="en-US" sz="1100" kern="0" dirty="0">
                <a:solidFill>
                  <a:schemeClr val="bg1"/>
                </a:solidFill>
                <a:latin typeface="Georgia" panose="02040502050405020303" pitchFamily="18" charset="0"/>
                <a:ea typeface="ＭＳ Ｐゴシック" charset="-128"/>
                <a:cs typeface="Arial" pitchFamily="34" charset="0"/>
              </a:rPr>
              <a:t>dwharder@uwaterloo.ca</a:t>
            </a:r>
          </a:p>
          <a:p>
            <a:pPr defTabSz="457112">
              <a:spcBef>
                <a:spcPct val="20000"/>
              </a:spcBef>
              <a:defRPr/>
            </a:pPr>
            <a:r>
              <a:rPr lang="en-US" sz="1100" kern="0" dirty="0">
                <a:solidFill>
                  <a:schemeClr val="bg1"/>
                </a:solidFill>
                <a:latin typeface="Georgia" panose="02040502050405020303" pitchFamily="18" charset="0"/>
                <a:ea typeface="ＭＳ Ｐゴシック" charset="-128"/>
                <a:cs typeface="Arial" pitchFamily="34" charset="0"/>
              </a:rPr>
              <a:t>dwharder@gmail.com</a:t>
            </a:r>
            <a:endParaRPr lang="en-US" sz="1050" kern="0" dirty="0">
              <a:solidFill>
                <a:schemeClr val="bg1"/>
              </a:solidFill>
              <a:latin typeface="Georgia" panose="02040502050405020303" pitchFamily="18" charset="0"/>
              <a:ea typeface="ＭＳ Ｐゴシック" charset="-128"/>
              <a:cs typeface="Arial" pitchFamily="34" charset="0"/>
            </a:endParaRPr>
          </a:p>
        </p:txBody>
      </p:sp>
      <p:pic>
        <p:nvPicPr>
          <p:cNvPr id="13"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251520" y="6257914"/>
            <a:ext cx="1272512" cy="411446"/>
          </a:xfrm>
          <a:prstGeom prst="rect">
            <a:avLst/>
          </a:prstGeom>
          <a:noFill/>
          <a:ln w="9525">
            <a:noFill/>
            <a:miter lim="800000"/>
            <a:headEnd/>
            <a:tailEnd/>
          </a:ln>
        </p:spPr>
      </p:pic>
      <p:pic>
        <p:nvPicPr>
          <p:cNvPr id="14" name="Picture 3"/>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36511" y="-35696"/>
            <a:ext cx="2699345" cy="9268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38" name="Picture 2" descr="C:\Users\Douglas\Desktop\mcpl.png"/>
          <p:cNvPicPr>
            <a:picLocks noChangeAspect="1" noChangeArrowheads="1"/>
          </p:cNvPicPr>
          <p:nvPr userDrawn="1"/>
        </p:nvPicPr>
        <p:blipFill>
          <a:blip r:embed="rId5" cstate="print">
            <a:extLst>
              <a:ext uri="{BEBA8EAE-BF5A-486C-A8C5-ECC9F3942E4B}">
                <a14:imgProps xmlns:a14="http://schemas.microsoft.com/office/drawing/2010/main">
                  <a14:imgLayer r:embed="rId6">
                    <a14:imgEffect>
                      <a14:brightnessContrast bright="-40000"/>
                    </a14:imgEffect>
                  </a14:imgLayer>
                </a14:imgProps>
              </a:ext>
              <a:ext uri="{28A0092B-C50C-407E-A947-70E740481C1C}">
                <a14:useLocalDpi xmlns:a14="http://schemas.microsoft.com/office/drawing/2010/main" val="0"/>
              </a:ext>
            </a:extLst>
          </a:blip>
          <a:srcRect/>
          <a:stretch>
            <a:fillRect/>
          </a:stretch>
        </p:blipFill>
        <p:spPr bwMode="auto">
          <a:xfrm>
            <a:off x="7629728" y="6089233"/>
            <a:ext cx="304800" cy="298449"/>
          </a:xfrm>
          <a:prstGeom prst="rect">
            <a:avLst/>
          </a:prstGeom>
          <a:noFill/>
          <a:extLst>
            <a:ext uri="{909E8E84-426E-40DD-AFC4-6F175D3DCCD1}">
              <a14:hiddenFill xmlns:a14="http://schemas.microsoft.com/office/drawing/2010/main">
                <a:solidFill>
                  <a:srgbClr val="FFFFFF"/>
                </a:solidFill>
              </a14:hiddenFill>
            </a:ext>
          </a:extLst>
        </p:spPr>
      </p:pic>
      <p:pic>
        <p:nvPicPr>
          <p:cNvPr id="14339" name="Picture 3" descr="C:\Users\Douglas\Desktop\linc.gif"/>
          <p:cNvPicPr>
            <a:picLocks noChangeAspect="1" noChangeArrowheads="1"/>
          </p:cNvPicPr>
          <p:nvPr userDrawn="1"/>
        </p:nvPicPr>
        <p:blipFill>
          <a:blip r:embed="rId7" cstate="print">
            <a:extLst>
              <a:ext uri="{BEBA8EAE-BF5A-486C-A8C5-ECC9F3942E4B}">
                <a14:imgProps xmlns:a14="http://schemas.microsoft.com/office/drawing/2010/main">
                  <a14:imgLayer r:embed="rId8">
                    <a14:imgEffect>
                      <a14:brightnessContrast bright="-40000"/>
                    </a14:imgEffect>
                  </a14:imgLayer>
                </a14:imgProps>
              </a:ext>
              <a:ext uri="{28A0092B-C50C-407E-A947-70E740481C1C}">
                <a14:useLocalDpi xmlns:a14="http://schemas.microsoft.com/office/drawing/2010/main" val="0"/>
              </a:ext>
            </a:extLst>
          </a:blip>
          <a:srcRect/>
          <a:stretch>
            <a:fillRect/>
          </a:stretch>
        </p:blipFill>
        <p:spPr bwMode="auto">
          <a:xfrm>
            <a:off x="137220" y="5410200"/>
            <a:ext cx="274922" cy="353348"/>
          </a:xfrm>
          <a:prstGeom prst="rect">
            <a:avLst/>
          </a:prstGeom>
          <a:noFill/>
          <a:extLst>
            <a:ext uri="{909E8E84-426E-40DD-AFC4-6F175D3DCCD1}">
              <a14:hiddenFill xmlns:a14="http://schemas.microsoft.com/office/drawing/2010/main">
                <a:solidFill>
                  <a:srgbClr val="FFFFFF"/>
                </a:solidFill>
              </a14:hiddenFill>
            </a:ext>
          </a:extLst>
        </p:spPr>
      </p:pic>
      <p:pic>
        <p:nvPicPr>
          <p:cNvPr id="14341" name="Picture 5" descr="C:\Users\Douglas\Desktop\Intelligence_Branch_(Canadian_Forces)_badge.png"/>
          <p:cNvPicPr>
            <a:picLocks noChangeAspect="1" noChangeArrowheads="1"/>
          </p:cNvPicPr>
          <p:nvPr userDrawn="1"/>
        </p:nvPicPr>
        <p:blipFill>
          <a:blip r:embed="rId9" cstate="print">
            <a:extLst>
              <a:ext uri="{BEBA8EAE-BF5A-486C-A8C5-ECC9F3942E4B}">
                <a14:imgProps xmlns:a14="http://schemas.microsoft.com/office/drawing/2010/main">
                  <a14:imgLayer r:embed="rId10">
                    <a14:imgEffect>
                      <a14:brightnessContrast bright="-40000"/>
                    </a14:imgEffect>
                  </a14:imgLayer>
                </a14:imgProps>
              </a:ext>
              <a:ext uri="{28A0092B-C50C-407E-A947-70E740481C1C}">
                <a14:useLocalDpi xmlns:a14="http://schemas.microsoft.com/office/drawing/2010/main" val="0"/>
              </a:ext>
            </a:extLst>
          </a:blip>
          <a:srcRect/>
          <a:stretch>
            <a:fillRect/>
          </a:stretch>
        </p:blipFill>
        <p:spPr bwMode="auto">
          <a:xfrm>
            <a:off x="2662834" y="380301"/>
            <a:ext cx="271006" cy="3489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2671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Footer Placeholder 4"/>
          <p:cNvSpPr>
            <a:spLocks noGrp="1"/>
          </p:cNvSpPr>
          <p:nvPr>
            <p:ph type="ftr" sz="quarter" idx="11"/>
          </p:nvPr>
        </p:nvSpPr>
        <p:spPr/>
        <p:txBody>
          <a:bodyPr/>
          <a:lstStyle/>
          <a:p>
            <a:r>
              <a:rPr lang="en-US"/>
              <a:t>Approximating the integral using least-squares best-fitting polynomials</a:t>
            </a:r>
            <a:endParaRPr lang="en-CA"/>
          </a:p>
        </p:txBody>
      </p:sp>
      <p:sp>
        <p:nvSpPr>
          <p:cNvPr id="6" name="Slide Number Placeholder 5"/>
          <p:cNvSpPr>
            <a:spLocks noGrp="1"/>
          </p:cNvSpPr>
          <p:nvPr>
            <p:ph type="sldNum" sz="quarter" idx="12"/>
          </p:nvPr>
        </p:nvSpPr>
        <p:spPr/>
        <p:txBody>
          <a:bodyPr/>
          <a:lstStyle/>
          <a:p>
            <a:fld id="{42EF6DC8-DA9C-4533-8A40-BB00A2545AF8}" type="slidenum">
              <a:rPr lang="en-CA" smtClean="0"/>
              <a:t>‹#›</a:t>
            </a:fld>
            <a:endParaRPr lang="en-CA"/>
          </a:p>
        </p:txBody>
      </p:sp>
    </p:spTree>
    <p:extLst>
      <p:ext uri="{BB962C8B-B14F-4D97-AF65-F5344CB8AC3E}">
        <p14:creationId xmlns:p14="http://schemas.microsoft.com/office/powerpoint/2010/main" val="1245290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Footer Placeholder 4"/>
          <p:cNvSpPr>
            <a:spLocks noGrp="1"/>
          </p:cNvSpPr>
          <p:nvPr>
            <p:ph type="ftr" sz="quarter" idx="11"/>
          </p:nvPr>
        </p:nvSpPr>
        <p:spPr/>
        <p:txBody>
          <a:bodyPr/>
          <a:lstStyle/>
          <a:p>
            <a:r>
              <a:rPr lang="en-US"/>
              <a:t>Approximating the integral using least-squares best-fitting polynomials</a:t>
            </a:r>
            <a:endParaRPr lang="en-CA"/>
          </a:p>
        </p:txBody>
      </p:sp>
      <p:sp>
        <p:nvSpPr>
          <p:cNvPr id="6" name="Slide Number Placeholder 5"/>
          <p:cNvSpPr>
            <a:spLocks noGrp="1"/>
          </p:cNvSpPr>
          <p:nvPr>
            <p:ph type="sldNum" sz="quarter" idx="12"/>
          </p:nvPr>
        </p:nvSpPr>
        <p:spPr/>
        <p:txBody>
          <a:bodyPr/>
          <a:lstStyle/>
          <a:p>
            <a:fld id="{42EF6DC8-DA9C-4533-8A40-BB00A2545AF8}" type="slidenum">
              <a:rPr lang="en-CA" smtClean="0"/>
              <a:t>‹#›</a:t>
            </a:fld>
            <a:endParaRPr lang="en-CA"/>
          </a:p>
        </p:txBody>
      </p:sp>
    </p:spTree>
    <p:extLst>
      <p:ext uri="{BB962C8B-B14F-4D97-AF65-F5344CB8AC3E}">
        <p14:creationId xmlns:p14="http://schemas.microsoft.com/office/powerpoint/2010/main" val="38854861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mbria" panose="02040503050406030204" pitchFamily="18" charset="0"/>
                <a:ea typeface="Cambria" panose="02040503050406030204" pitchFamily="18" charset="0"/>
              </a:defRPr>
            </a:lvl1pPr>
          </a:lstStyle>
          <a:p>
            <a:r>
              <a:rPr lang="en-US" dirty="0"/>
              <a:t>Click to edit Master title style</a:t>
            </a:r>
            <a:endParaRPr lang="en-CA" dirty="0"/>
          </a:p>
        </p:txBody>
      </p:sp>
      <p:sp>
        <p:nvSpPr>
          <p:cNvPr id="3" name="Content Placeholder 2"/>
          <p:cNvSpPr>
            <a:spLocks noGrp="1"/>
          </p:cNvSpPr>
          <p:nvPr>
            <p:ph idx="1"/>
          </p:nvPr>
        </p:nvSpPr>
        <p:spPr/>
        <p:txBody>
          <a:bodyPr/>
          <a:lstStyle>
            <a:lvl1pPr algn="l">
              <a:defRPr>
                <a:latin typeface="Cambria" panose="02040503050406030204" pitchFamily="18" charset="0"/>
                <a:ea typeface="Cambria" panose="02040503050406030204" pitchFamily="18" charset="0"/>
              </a:defRPr>
            </a:lvl1pPr>
            <a:lvl2pPr algn="l">
              <a:defRPr>
                <a:latin typeface="Cambria" panose="02040503050406030204" pitchFamily="18" charset="0"/>
                <a:ea typeface="Cambria" panose="02040503050406030204" pitchFamily="18" charset="0"/>
              </a:defRPr>
            </a:lvl2pPr>
            <a:lvl3pPr algn="l">
              <a:defRPr>
                <a:latin typeface="Cambria" panose="02040503050406030204" pitchFamily="18" charset="0"/>
                <a:ea typeface="Cambria" panose="02040503050406030204" pitchFamily="18" charset="0"/>
              </a:defRPr>
            </a:lvl3pPr>
            <a:lvl4pPr algn="l">
              <a:defRPr>
                <a:latin typeface="Cambria" panose="02040503050406030204" pitchFamily="18" charset="0"/>
                <a:ea typeface="Cambria" panose="02040503050406030204" pitchFamily="18" charset="0"/>
              </a:defRPr>
            </a:lvl4pPr>
            <a:lvl5pPr algn="l">
              <a:defRPr>
                <a:latin typeface="Cambria" panose="02040503050406030204" pitchFamily="18" charset="0"/>
                <a:ea typeface="Cambria" panose="02040503050406030204"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5" name="Footer Placeholder 4"/>
          <p:cNvSpPr>
            <a:spLocks noGrp="1"/>
          </p:cNvSpPr>
          <p:nvPr>
            <p:ph type="ftr" sz="quarter" idx="11"/>
          </p:nvPr>
        </p:nvSpPr>
        <p:spPr/>
        <p:txBody>
          <a:bodyPr/>
          <a:lstStyle>
            <a:lvl1pPr>
              <a:defRPr>
                <a:latin typeface="Cambria" panose="02040503050406030204" pitchFamily="18" charset="0"/>
                <a:ea typeface="Cambria" panose="02040503050406030204" pitchFamily="18" charset="0"/>
              </a:defRPr>
            </a:lvl1pPr>
          </a:lstStyle>
          <a:p>
            <a:r>
              <a:rPr lang="en-US"/>
              <a:t>Approximating the integral using least-squares best-fitting polynomials</a:t>
            </a:r>
            <a:endParaRPr lang="en-CA" dirty="0"/>
          </a:p>
        </p:txBody>
      </p:sp>
      <p:sp>
        <p:nvSpPr>
          <p:cNvPr id="6" name="Slide Number Placeholder 5"/>
          <p:cNvSpPr>
            <a:spLocks noGrp="1"/>
          </p:cNvSpPr>
          <p:nvPr>
            <p:ph type="sldNum" sz="quarter" idx="12"/>
          </p:nvPr>
        </p:nvSpPr>
        <p:spPr>
          <a:xfrm>
            <a:off x="7239000" y="6356350"/>
            <a:ext cx="1066800" cy="365125"/>
          </a:xfrm>
        </p:spPr>
        <p:txBody>
          <a:bodyPr/>
          <a:lstStyle>
            <a:lvl1pPr>
              <a:defRPr>
                <a:latin typeface="Bookman Old Style" panose="02050604050505020204" pitchFamily="18" charset="0"/>
              </a:defRPr>
            </a:lvl1pPr>
          </a:lstStyle>
          <a:p>
            <a:fld id="{42EF6DC8-DA9C-4533-8A40-BB00A2545AF8}" type="slidenum">
              <a:rPr lang="en-CA" smtClean="0"/>
              <a:pPr/>
              <a:t>‹#›</a:t>
            </a:fld>
            <a:endParaRPr lang="en-CA"/>
          </a:p>
        </p:txBody>
      </p:sp>
    </p:spTree>
    <p:extLst>
      <p:ext uri="{BB962C8B-B14F-4D97-AF65-F5344CB8AC3E}">
        <p14:creationId xmlns:p14="http://schemas.microsoft.com/office/powerpoint/2010/main" val="35492794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dirty="0"/>
              <a:t>Click to edit Master title style</a:t>
            </a:r>
            <a:endParaRPr lang="en-CA"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rgbClr val="FFFF99"/>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r>
              <a:rPr lang="en-US"/>
              <a:t>Approximating the integral using least-squares best-fitting polynomials</a:t>
            </a:r>
            <a:endParaRPr lang="en-CA"/>
          </a:p>
        </p:txBody>
      </p:sp>
      <p:sp>
        <p:nvSpPr>
          <p:cNvPr id="6" name="Slide Number Placeholder 5"/>
          <p:cNvSpPr>
            <a:spLocks noGrp="1"/>
          </p:cNvSpPr>
          <p:nvPr>
            <p:ph type="sldNum" sz="quarter" idx="12"/>
          </p:nvPr>
        </p:nvSpPr>
        <p:spPr/>
        <p:txBody>
          <a:bodyPr/>
          <a:lstStyle/>
          <a:p>
            <a:fld id="{42EF6DC8-DA9C-4533-8A40-BB00A2545AF8}" type="slidenum">
              <a:rPr lang="en-CA" smtClean="0"/>
              <a:t>‹#›</a:t>
            </a:fld>
            <a:endParaRPr lang="en-CA"/>
          </a:p>
        </p:txBody>
      </p:sp>
    </p:spTree>
    <p:extLst>
      <p:ext uri="{BB962C8B-B14F-4D97-AF65-F5344CB8AC3E}">
        <p14:creationId xmlns:p14="http://schemas.microsoft.com/office/powerpoint/2010/main" val="15028797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200"/>
            </a:lvl1pPr>
            <a:lvl2pPr>
              <a:defRPr sz="2100"/>
            </a:lvl2pPr>
            <a:lvl3pPr>
              <a:defRPr sz="2000"/>
            </a:lvl3pPr>
            <a:lvl4pPr>
              <a:defRPr sz="19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4" name="Content Placeholder 3"/>
          <p:cNvSpPr>
            <a:spLocks noGrp="1"/>
          </p:cNvSpPr>
          <p:nvPr>
            <p:ph sz="half" idx="2"/>
          </p:nvPr>
        </p:nvSpPr>
        <p:spPr>
          <a:xfrm>
            <a:off x="4648200" y="1600200"/>
            <a:ext cx="4038600" cy="4525963"/>
          </a:xfrm>
        </p:spPr>
        <p:txBody>
          <a:bodyPr/>
          <a:lstStyle>
            <a:lvl1pPr>
              <a:defRPr sz="2200"/>
            </a:lvl1pPr>
            <a:lvl2pPr>
              <a:defRPr sz="2100"/>
            </a:lvl2pPr>
            <a:lvl3pPr>
              <a:defRPr sz="2000"/>
            </a:lvl3pPr>
            <a:lvl4pPr>
              <a:defRPr sz="19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6" name="Footer Placeholder 5"/>
          <p:cNvSpPr>
            <a:spLocks noGrp="1"/>
          </p:cNvSpPr>
          <p:nvPr>
            <p:ph type="ftr" sz="quarter" idx="11"/>
          </p:nvPr>
        </p:nvSpPr>
        <p:spPr/>
        <p:txBody>
          <a:bodyPr/>
          <a:lstStyle/>
          <a:p>
            <a:r>
              <a:rPr lang="en-US"/>
              <a:t>Approximating the integral using least-squares best-fitting polynomials</a:t>
            </a:r>
            <a:endParaRPr lang="en-CA"/>
          </a:p>
        </p:txBody>
      </p:sp>
      <p:sp>
        <p:nvSpPr>
          <p:cNvPr id="7" name="Slide Number Placeholder 6"/>
          <p:cNvSpPr>
            <a:spLocks noGrp="1"/>
          </p:cNvSpPr>
          <p:nvPr>
            <p:ph type="sldNum" sz="quarter" idx="12"/>
          </p:nvPr>
        </p:nvSpPr>
        <p:spPr/>
        <p:txBody>
          <a:bodyPr/>
          <a:lstStyle/>
          <a:p>
            <a:fld id="{42EF6DC8-DA9C-4533-8A40-BB00A2545AF8}" type="slidenum">
              <a:rPr lang="en-CA" smtClean="0"/>
              <a:t>‹#›</a:t>
            </a:fld>
            <a:endParaRPr lang="en-CA"/>
          </a:p>
        </p:txBody>
      </p:sp>
    </p:spTree>
    <p:extLst>
      <p:ext uri="{BB962C8B-B14F-4D97-AF65-F5344CB8AC3E}">
        <p14:creationId xmlns:p14="http://schemas.microsoft.com/office/powerpoint/2010/main" val="29841951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8" name="Footer Placeholder 7"/>
          <p:cNvSpPr>
            <a:spLocks noGrp="1"/>
          </p:cNvSpPr>
          <p:nvPr>
            <p:ph type="ftr" sz="quarter" idx="11"/>
          </p:nvPr>
        </p:nvSpPr>
        <p:spPr/>
        <p:txBody>
          <a:bodyPr/>
          <a:lstStyle/>
          <a:p>
            <a:r>
              <a:rPr lang="en-US"/>
              <a:t>Approximating the integral using least-squares best-fitting polynomials</a:t>
            </a:r>
            <a:endParaRPr lang="en-CA"/>
          </a:p>
        </p:txBody>
      </p:sp>
      <p:sp>
        <p:nvSpPr>
          <p:cNvPr id="9" name="Slide Number Placeholder 8"/>
          <p:cNvSpPr>
            <a:spLocks noGrp="1"/>
          </p:cNvSpPr>
          <p:nvPr>
            <p:ph type="sldNum" sz="quarter" idx="12"/>
          </p:nvPr>
        </p:nvSpPr>
        <p:spPr/>
        <p:txBody>
          <a:bodyPr/>
          <a:lstStyle/>
          <a:p>
            <a:fld id="{42EF6DC8-DA9C-4533-8A40-BB00A2545AF8}" type="slidenum">
              <a:rPr lang="en-CA" smtClean="0"/>
              <a:t>‹#›</a:t>
            </a:fld>
            <a:endParaRPr lang="en-CA"/>
          </a:p>
        </p:txBody>
      </p:sp>
    </p:spTree>
    <p:extLst>
      <p:ext uri="{BB962C8B-B14F-4D97-AF65-F5344CB8AC3E}">
        <p14:creationId xmlns:p14="http://schemas.microsoft.com/office/powerpoint/2010/main" val="40194960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4" name="Footer Placeholder 3"/>
          <p:cNvSpPr>
            <a:spLocks noGrp="1"/>
          </p:cNvSpPr>
          <p:nvPr>
            <p:ph type="ftr" sz="quarter" idx="11"/>
          </p:nvPr>
        </p:nvSpPr>
        <p:spPr/>
        <p:txBody>
          <a:bodyPr/>
          <a:lstStyle/>
          <a:p>
            <a:r>
              <a:rPr lang="en-US"/>
              <a:t>Approximating the integral using least-squares best-fitting polynomials</a:t>
            </a:r>
            <a:endParaRPr lang="en-CA"/>
          </a:p>
        </p:txBody>
      </p:sp>
      <p:sp>
        <p:nvSpPr>
          <p:cNvPr id="5" name="Slide Number Placeholder 4"/>
          <p:cNvSpPr>
            <a:spLocks noGrp="1"/>
          </p:cNvSpPr>
          <p:nvPr>
            <p:ph type="sldNum" sz="quarter" idx="12"/>
          </p:nvPr>
        </p:nvSpPr>
        <p:spPr/>
        <p:txBody>
          <a:bodyPr/>
          <a:lstStyle/>
          <a:p>
            <a:fld id="{42EF6DC8-DA9C-4533-8A40-BB00A2545AF8}" type="slidenum">
              <a:rPr lang="en-CA" smtClean="0"/>
              <a:t>‹#›</a:t>
            </a:fld>
            <a:endParaRPr lang="en-CA"/>
          </a:p>
        </p:txBody>
      </p:sp>
    </p:spTree>
    <p:extLst>
      <p:ext uri="{BB962C8B-B14F-4D97-AF65-F5344CB8AC3E}">
        <p14:creationId xmlns:p14="http://schemas.microsoft.com/office/powerpoint/2010/main" val="12452596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t>Approximating the integral using least-squares best-fitting polynomials</a:t>
            </a:r>
            <a:endParaRPr lang="en-CA"/>
          </a:p>
        </p:txBody>
      </p:sp>
      <p:sp>
        <p:nvSpPr>
          <p:cNvPr id="4" name="Slide Number Placeholder 3"/>
          <p:cNvSpPr>
            <a:spLocks noGrp="1"/>
          </p:cNvSpPr>
          <p:nvPr>
            <p:ph type="sldNum" sz="quarter" idx="12"/>
          </p:nvPr>
        </p:nvSpPr>
        <p:spPr/>
        <p:txBody>
          <a:bodyPr/>
          <a:lstStyle/>
          <a:p>
            <a:fld id="{42EF6DC8-DA9C-4533-8A40-BB00A2545AF8}" type="slidenum">
              <a:rPr lang="en-CA" smtClean="0"/>
              <a:t>‹#›</a:t>
            </a:fld>
            <a:endParaRPr lang="en-CA"/>
          </a:p>
        </p:txBody>
      </p:sp>
    </p:spTree>
    <p:extLst>
      <p:ext uri="{BB962C8B-B14F-4D97-AF65-F5344CB8AC3E}">
        <p14:creationId xmlns:p14="http://schemas.microsoft.com/office/powerpoint/2010/main" val="9197145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a:t>Approximating the integral using least-squares best-fitting polynomials</a:t>
            </a:r>
            <a:endParaRPr lang="en-CA"/>
          </a:p>
        </p:txBody>
      </p:sp>
      <p:sp>
        <p:nvSpPr>
          <p:cNvPr id="7" name="Slide Number Placeholder 6"/>
          <p:cNvSpPr>
            <a:spLocks noGrp="1"/>
          </p:cNvSpPr>
          <p:nvPr>
            <p:ph type="sldNum" sz="quarter" idx="12"/>
          </p:nvPr>
        </p:nvSpPr>
        <p:spPr/>
        <p:txBody>
          <a:bodyPr/>
          <a:lstStyle/>
          <a:p>
            <a:fld id="{42EF6DC8-DA9C-4533-8A40-BB00A2545AF8}" type="slidenum">
              <a:rPr lang="en-CA" smtClean="0"/>
              <a:t>‹#›</a:t>
            </a:fld>
            <a:endParaRPr lang="en-CA"/>
          </a:p>
        </p:txBody>
      </p:sp>
    </p:spTree>
    <p:extLst>
      <p:ext uri="{BB962C8B-B14F-4D97-AF65-F5344CB8AC3E}">
        <p14:creationId xmlns:p14="http://schemas.microsoft.com/office/powerpoint/2010/main" val="21872226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r>
              <a:rPr lang="en-US"/>
              <a:t>Approximating the integral using least-squares best-fitting polynomials</a:t>
            </a:r>
            <a:endParaRPr lang="en-CA"/>
          </a:p>
        </p:txBody>
      </p:sp>
      <p:sp>
        <p:nvSpPr>
          <p:cNvPr id="7" name="Slide Number Placeholder 6"/>
          <p:cNvSpPr>
            <a:spLocks noGrp="1"/>
          </p:cNvSpPr>
          <p:nvPr>
            <p:ph type="sldNum" sz="quarter" idx="12"/>
          </p:nvPr>
        </p:nvSpPr>
        <p:spPr/>
        <p:txBody>
          <a:bodyPr/>
          <a:lstStyle/>
          <a:p>
            <a:fld id="{42EF6DC8-DA9C-4533-8A40-BB00A2545AF8}" type="slidenum">
              <a:rPr lang="en-CA" smtClean="0"/>
              <a:t>‹#›</a:t>
            </a:fld>
            <a:endParaRPr lang="en-CA"/>
          </a:p>
        </p:txBody>
      </p:sp>
    </p:spTree>
    <p:extLst>
      <p:ext uri="{BB962C8B-B14F-4D97-AF65-F5344CB8AC3E}">
        <p14:creationId xmlns:p14="http://schemas.microsoft.com/office/powerpoint/2010/main" val="29445017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endParaRPr lang="en-CA"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5" name="Footer Placeholder 4"/>
          <p:cNvSpPr>
            <a:spLocks noGrp="1"/>
          </p:cNvSpPr>
          <p:nvPr>
            <p:ph type="ftr" sz="quarter" idx="3"/>
          </p:nvPr>
        </p:nvSpPr>
        <p:spPr>
          <a:xfrm>
            <a:off x="1952091" y="76200"/>
            <a:ext cx="6353710" cy="365125"/>
          </a:xfrm>
          <a:prstGeom prst="rect">
            <a:avLst/>
          </a:prstGeom>
        </p:spPr>
        <p:txBody>
          <a:bodyPr vert="horz" lIns="91440" tIns="45720" rIns="91440" bIns="45720" rtlCol="0" anchor="ctr"/>
          <a:lstStyle>
            <a:lvl1pPr algn="r">
              <a:defRPr sz="1600" b="0">
                <a:solidFill>
                  <a:schemeClr val="bg1"/>
                </a:solidFill>
                <a:latin typeface="Times New Roman" panose="02020603050405020304" pitchFamily="18" charset="0"/>
                <a:cs typeface="Times New Roman" panose="02020603050405020304" pitchFamily="18" charset="0"/>
              </a:defRPr>
            </a:lvl1pPr>
          </a:lstStyle>
          <a:p>
            <a:r>
              <a:rPr lang="en-US"/>
              <a:t>Approximating the integral using least-squares best-fitting polynomials</a:t>
            </a:r>
            <a:endParaRPr lang="en-CA" dirty="0"/>
          </a:p>
        </p:txBody>
      </p:sp>
      <p:sp>
        <p:nvSpPr>
          <p:cNvPr id="6" name="Slide Number Placeholder 5"/>
          <p:cNvSpPr>
            <a:spLocks noGrp="1"/>
          </p:cNvSpPr>
          <p:nvPr>
            <p:ph type="sldNum" sz="quarter" idx="4"/>
          </p:nvPr>
        </p:nvSpPr>
        <p:spPr>
          <a:xfrm>
            <a:off x="7620000" y="6356350"/>
            <a:ext cx="1066800" cy="365125"/>
          </a:xfrm>
          <a:prstGeom prst="rect">
            <a:avLst/>
          </a:prstGeom>
        </p:spPr>
        <p:txBody>
          <a:bodyPr vert="horz" lIns="91440" tIns="45720" rIns="91440" bIns="45720" rtlCol="0" anchor="ctr"/>
          <a:lstStyle>
            <a:lvl1pPr algn="r">
              <a:defRPr sz="1200" b="0">
                <a:solidFill>
                  <a:schemeClr val="bg1"/>
                </a:solidFill>
                <a:latin typeface="Cambria" panose="02040503050406030204" pitchFamily="18" charset="0"/>
                <a:ea typeface="Cambria" panose="02040503050406030204" pitchFamily="18" charset="0"/>
                <a:cs typeface="Times New Roman" panose="02020603050405020304" pitchFamily="18" charset="0"/>
              </a:defRPr>
            </a:lvl1pPr>
          </a:lstStyle>
          <a:p>
            <a:fld id="{42EF6DC8-DA9C-4533-8A40-BB00A2545AF8}" type="slidenum">
              <a:rPr lang="en-CA" smtClean="0"/>
              <a:pPr/>
              <a:t>‹#›</a:t>
            </a:fld>
            <a:endParaRPr lang="en-CA"/>
          </a:p>
        </p:txBody>
      </p:sp>
      <p:pic>
        <p:nvPicPr>
          <p:cNvPr id="7" name="Picture 3"/>
          <p:cNvPicPr>
            <a:picLocks noChangeAspect="1" noChangeArrowheads="1"/>
          </p:cNvPicPr>
          <p:nvPr/>
        </p:nvPicPr>
        <p:blipFill rotWithShape="1">
          <a:blip r:embed="rId14" cstate="print">
            <a:extLst>
              <a:ext uri="{28A0092B-C50C-407E-A947-70E740481C1C}">
                <a14:useLocalDpi xmlns:a14="http://schemas.microsoft.com/office/drawing/2010/main" val="0"/>
              </a:ext>
            </a:extLst>
          </a:blip>
          <a:srcRect r="75223"/>
          <a:stretch/>
        </p:blipFill>
        <p:spPr bwMode="auto">
          <a:xfrm>
            <a:off x="-36511" y="-27384"/>
            <a:ext cx="668809" cy="9268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914225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3200" b="0" kern="1200">
          <a:solidFill>
            <a:schemeClr val="bg1"/>
          </a:solidFill>
          <a:latin typeface="Cambria" panose="02040503050406030204" pitchFamily="18" charset="0"/>
          <a:ea typeface="Cambria" panose="02040503050406030204" pitchFamily="18" charset="0"/>
          <a:cs typeface="Times New Roman" panose="02020603050405020304" pitchFamily="18" charset="0"/>
        </a:defRPr>
      </a:lvl1pPr>
    </p:titleStyle>
    <p:bodyStyle>
      <a:lvl1pPr marL="342900" indent="-342900" algn="l" defTabSz="914400" rtl="0" eaLnBrk="1" latinLnBrk="0" hangingPunct="1">
        <a:spcBef>
          <a:spcPct val="20000"/>
        </a:spcBef>
        <a:buFont typeface="Arial" panose="020B0604020202020204" pitchFamily="34" charset="0"/>
        <a:buChar char="•"/>
        <a:defRPr sz="2200" b="0" kern="1200">
          <a:solidFill>
            <a:schemeClr val="bg1"/>
          </a:solidFill>
          <a:latin typeface="Cambria" panose="02040503050406030204" pitchFamily="18" charset="0"/>
          <a:ea typeface="Cambria" panose="02040503050406030204" pitchFamily="18" charset="0"/>
          <a:cs typeface="Times New Roman" panose="02020603050405020304" pitchFamily="18" charset="0"/>
        </a:defRPr>
      </a:lvl1pPr>
      <a:lvl2pPr marL="742950" indent="-285750" algn="l" defTabSz="914400" rtl="0" eaLnBrk="1" latinLnBrk="0" hangingPunct="1">
        <a:spcBef>
          <a:spcPct val="20000"/>
        </a:spcBef>
        <a:buFont typeface="Arial" panose="020B0604020202020204" pitchFamily="34" charset="0"/>
        <a:buChar char="–"/>
        <a:defRPr sz="2100" b="0" kern="1200">
          <a:solidFill>
            <a:schemeClr val="bg1"/>
          </a:solidFill>
          <a:latin typeface="Cambria" panose="02040503050406030204" pitchFamily="18" charset="0"/>
          <a:ea typeface="Cambria" panose="02040503050406030204" pitchFamily="18" charset="0"/>
          <a:cs typeface="Times New Roman" panose="02020603050405020304" pitchFamily="18" charset="0"/>
        </a:defRPr>
      </a:lvl2pPr>
      <a:lvl3pPr marL="1143000" indent="-228600" algn="l" defTabSz="914400" rtl="0" eaLnBrk="1" latinLnBrk="0" hangingPunct="1">
        <a:spcBef>
          <a:spcPct val="20000"/>
        </a:spcBef>
        <a:buFont typeface="Arial" panose="020B0604020202020204" pitchFamily="34" charset="0"/>
        <a:buChar char="•"/>
        <a:defRPr sz="2000" b="0" kern="1200">
          <a:solidFill>
            <a:schemeClr val="bg1"/>
          </a:solidFill>
          <a:latin typeface="Cambria" panose="02040503050406030204" pitchFamily="18" charset="0"/>
          <a:ea typeface="Cambria" panose="02040503050406030204" pitchFamily="18" charset="0"/>
          <a:cs typeface="Times New Roman" panose="02020603050405020304" pitchFamily="18" charset="0"/>
        </a:defRPr>
      </a:lvl3pPr>
      <a:lvl4pPr marL="1600200" indent="-228600" algn="l" defTabSz="914400" rtl="0" eaLnBrk="1" latinLnBrk="0" hangingPunct="1">
        <a:spcBef>
          <a:spcPct val="20000"/>
        </a:spcBef>
        <a:buFont typeface="Arial" panose="020B0604020202020204" pitchFamily="34" charset="0"/>
        <a:buChar char="–"/>
        <a:defRPr sz="1900" b="0" kern="1200">
          <a:solidFill>
            <a:schemeClr val="bg1"/>
          </a:solidFill>
          <a:latin typeface="Cambria" panose="02040503050406030204" pitchFamily="18" charset="0"/>
          <a:ea typeface="Cambria" panose="02040503050406030204" pitchFamily="18" charset="0"/>
          <a:cs typeface="Times New Roman" panose="02020603050405020304" pitchFamily="18" charset="0"/>
        </a:defRPr>
      </a:lvl4pPr>
      <a:lvl5pPr marL="2057400" indent="-228600" algn="l" defTabSz="914400" rtl="0" eaLnBrk="1" latinLnBrk="0" hangingPunct="1">
        <a:spcBef>
          <a:spcPct val="20000"/>
        </a:spcBef>
        <a:buFont typeface="Arial" panose="020B0604020202020204" pitchFamily="34" charset="0"/>
        <a:buChar char="»"/>
        <a:defRPr sz="1800" b="0" kern="1200">
          <a:solidFill>
            <a:schemeClr val="bg1"/>
          </a:solidFill>
          <a:latin typeface="Cambria" panose="02040503050406030204" pitchFamily="18" charset="0"/>
          <a:ea typeface="Cambria" panose="02040503050406030204" pitchFamily="18" charset="0"/>
          <a:cs typeface="Times New Roman" panose="02020603050405020304" pitchFamily="18"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0.m4a"/><Relationship Id="rId1" Type="http://schemas.microsoft.com/office/2007/relationships/media" Target="../media/media10.m4a"/><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8" Type="http://schemas.openxmlformats.org/officeDocument/2006/relationships/oleObject" Target="../embeddings/oleObject2.bin"/><Relationship Id="rId3" Type="http://schemas.openxmlformats.org/officeDocument/2006/relationships/audio" Target="../media/media2.m4a"/><Relationship Id="rId7" Type="http://schemas.openxmlformats.org/officeDocument/2006/relationships/image" Target="../media/image9.wmf"/><Relationship Id="rId2" Type="http://schemas.microsoft.com/office/2007/relationships/media" Target="../media/media2.m4a"/><Relationship Id="rId1" Type="http://schemas.openxmlformats.org/officeDocument/2006/relationships/vmlDrawing" Target="../drawings/vmlDrawing1.vml"/><Relationship Id="rId6" Type="http://schemas.openxmlformats.org/officeDocument/2006/relationships/oleObject" Target="../embeddings/oleObject1.bin"/><Relationship Id="rId11" Type="http://schemas.openxmlformats.org/officeDocument/2006/relationships/image" Target="../media/image11.wmf"/><Relationship Id="rId5" Type="http://schemas.openxmlformats.org/officeDocument/2006/relationships/image" Target="../media/image8.png"/><Relationship Id="rId10" Type="http://schemas.openxmlformats.org/officeDocument/2006/relationships/oleObject" Target="../embeddings/oleObject3.bin"/><Relationship Id="rId4" Type="http://schemas.openxmlformats.org/officeDocument/2006/relationships/slideLayout" Target="../slideLayouts/slideLayout2.xml"/><Relationship Id="rId9" Type="http://schemas.openxmlformats.org/officeDocument/2006/relationships/image" Target="../media/image10.wmf"/></Relationships>
</file>

<file path=ppt/slides/_rels/slide3.xml.rels><?xml version="1.0" encoding="UTF-8" standalone="yes"?>
<Relationships xmlns="http://schemas.openxmlformats.org/package/2006/relationships"><Relationship Id="rId8" Type="http://schemas.openxmlformats.org/officeDocument/2006/relationships/oleObject" Target="../embeddings/oleObject5.bin"/><Relationship Id="rId3" Type="http://schemas.microsoft.com/office/2007/relationships/media" Target="../media/media3.m4a"/><Relationship Id="rId7" Type="http://schemas.openxmlformats.org/officeDocument/2006/relationships/image" Target="../media/image12.wmf"/><Relationship Id="rId12" Type="http://schemas.openxmlformats.org/officeDocument/2006/relationships/image" Target="../media/image14.wmf"/><Relationship Id="rId2" Type="http://schemas.openxmlformats.org/officeDocument/2006/relationships/tags" Target="../tags/tag1.xml"/><Relationship Id="rId1" Type="http://schemas.openxmlformats.org/officeDocument/2006/relationships/vmlDrawing" Target="../drawings/vmlDrawing2.vml"/><Relationship Id="rId6" Type="http://schemas.openxmlformats.org/officeDocument/2006/relationships/oleObject" Target="../embeddings/oleObject4.bin"/><Relationship Id="rId11" Type="http://schemas.openxmlformats.org/officeDocument/2006/relationships/oleObject" Target="../embeddings/oleObject6.bin"/><Relationship Id="rId5" Type="http://schemas.openxmlformats.org/officeDocument/2006/relationships/slideLayout" Target="../slideLayouts/slideLayout2.xml"/><Relationship Id="rId10" Type="http://schemas.openxmlformats.org/officeDocument/2006/relationships/image" Target="../media/image8.png"/><Relationship Id="rId4" Type="http://schemas.openxmlformats.org/officeDocument/2006/relationships/audio" Target="../media/media3.m4a"/><Relationship Id="rId9" Type="http://schemas.openxmlformats.org/officeDocument/2006/relationships/image" Target="../media/image13.wmf"/></Relationships>
</file>

<file path=ppt/slides/_rels/slide4.xml.rels><?xml version="1.0" encoding="UTF-8" standalone="yes"?>
<Relationships xmlns="http://schemas.openxmlformats.org/package/2006/relationships"><Relationship Id="rId8" Type="http://schemas.openxmlformats.org/officeDocument/2006/relationships/oleObject" Target="../embeddings/oleObject8.bin"/><Relationship Id="rId3" Type="http://schemas.microsoft.com/office/2007/relationships/media" Target="../media/media4.m4a"/><Relationship Id="rId7" Type="http://schemas.openxmlformats.org/officeDocument/2006/relationships/image" Target="../media/image15.wmf"/><Relationship Id="rId2" Type="http://schemas.openxmlformats.org/officeDocument/2006/relationships/tags" Target="../tags/tag2.xml"/><Relationship Id="rId1" Type="http://schemas.openxmlformats.org/officeDocument/2006/relationships/vmlDrawing" Target="../drawings/vmlDrawing3.vml"/><Relationship Id="rId6" Type="http://schemas.openxmlformats.org/officeDocument/2006/relationships/oleObject" Target="../embeddings/oleObject7.bin"/><Relationship Id="rId5" Type="http://schemas.openxmlformats.org/officeDocument/2006/relationships/slideLayout" Target="../slideLayouts/slideLayout2.xml"/><Relationship Id="rId10" Type="http://schemas.openxmlformats.org/officeDocument/2006/relationships/image" Target="../media/image8.png"/><Relationship Id="rId4" Type="http://schemas.openxmlformats.org/officeDocument/2006/relationships/audio" Target="../media/media4.m4a"/><Relationship Id="rId9" Type="http://schemas.openxmlformats.org/officeDocument/2006/relationships/image" Target="../media/image16.wmf"/></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10.bin"/><Relationship Id="rId3" Type="http://schemas.microsoft.com/office/2007/relationships/media" Target="../media/media5.m4a"/><Relationship Id="rId7" Type="http://schemas.openxmlformats.org/officeDocument/2006/relationships/image" Target="../media/image17.wmf"/><Relationship Id="rId2" Type="http://schemas.openxmlformats.org/officeDocument/2006/relationships/tags" Target="../tags/tag3.xml"/><Relationship Id="rId1" Type="http://schemas.openxmlformats.org/officeDocument/2006/relationships/vmlDrawing" Target="../drawings/vmlDrawing4.vml"/><Relationship Id="rId6" Type="http://schemas.openxmlformats.org/officeDocument/2006/relationships/oleObject" Target="../embeddings/oleObject9.bin"/><Relationship Id="rId5" Type="http://schemas.openxmlformats.org/officeDocument/2006/relationships/slideLayout" Target="../slideLayouts/slideLayout2.xml"/><Relationship Id="rId10" Type="http://schemas.openxmlformats.org/officeDocument/2006/relationships/image" Target="../media/image8.png"/><Relationship Id="rId4" Type="http://schemas.openxmlformats.org/officeDocument/2006/relationships/audio" Target="../media/media5.m4a"/><Relationship Id="rId9" Type="http://schemas.openxmlformats.org/officeDocument/2006/relationships/image" Target="../media/image18.wmf"/></Relationships>
</file>

<file path=ppt/slides/_rels/slide6.xml.rels><?xml version="1.0" encoding="UTF-8" standalone="yes"?>
<Relationships xmlns="http://schemas.openxmlformats.org/package/2006/relationships"><Relationship Id="rId3" Type="http://schemas.openxmlformats.org/officeDocument/2006/relationships/audio" Target="../media/media6.m4a"/><Relationship Id="rId2" Type="http://schemas.microsoft.com/office/2007/relationships/media" Target="../media/media6.m4a"/><Relationship Id="rId1" Type="http://schemas.openxmlformats.org/officeDocument/2006/relationships/tags" Target="../tags/tag4.xml"/><Relationship Id="rId5" Type="http://schemas.openxmlformats.org/officeDocument/2006/relationships/image" Target="../media/image8.png"/><Relationship Id="rId4"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m4a"/><Relationship Id="rId1" Type="http://schemas.microsoft.com/office/2007/relationships/media" Target="../media/media7.m4a"/><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m4a"/><Relationship Id="rId1" Type="http://schemas.microsoft.com/office/2007/relationships/media" Target="../media/media8.m4a"/><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8.png"/><Relationship Id="rId2" Type="http://schemas.openxmlformats.org/officeDocument/2006/relationships/audio" Target="../media/media9.m4a"/><Relationship Id="rId1" Type="http://schemas.microsoft.com/office/2007/relationships/media" Target="../media/media9.m4a"/><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Approximating the integral using</a:t>
            </a:r>
            <a:br>
              <a:rPr lang="en-US" dirty="0"/>
            </a:br>
            <a:r>
              <a:rPr lang="en-US" dirty="0"/>
              <a:t>least-squares best-fitting polynomials</a:t>
            </a:r>
            <a:endParaRPr lang="en-CA" dirty="0"/>
          </a:p>
        </p:txBody>
      </p:sp>
      <p:sp>
        <p:nvSpPr>
          <p:cNvPr id="3" name="AutoShape 5" descr="File:L&amp;W Regt Badge.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5" name="AutoShape 8" descr="https://army.ca/inf/linc.gif"/>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sp>
        <p:nvSpPr>
          <p:cNvPr id="6" name="AutoShape 10" descr="https://army.ca/inf/linc.gif"/>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pic>
        <p:nvPicPr>
          <p:cNvPr id="8" name="Audio 7">
            <a:hlinkClick r:id="" action="ppaction://media"/>
            <a:extLst>
              <a:ext uri="{FF2B5EF4-FFF2-40B4-BE49-F238E27FC236}">
                <a16:creationId xmlns:a16="http://schemas.microsoft.com/office/drawing/2014/main" id="{46D75EDC-CC79-420C-B8E2-BE49AD9C4E7D}"/>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656847970"/>
      </p:ext>
    </p:extLst>
  </p:cSld>
  <p:clrMapOvr>
    <a:masterClrMapping/>
  </p:clrMapOvr>
  <mc:AlternateContent xmlns:mc="http://schemas.openxmlformats.org/markup-compatibility/2006" xmlns:p14="http://schemas.microsoft.com/office/powerpoint/2010/main">
    <mc:Choice Requires="p14">
      <p:transition spd="slow" p14:dur="2000" advTm="12059"/>
    </mc:Choice>
    <mc:Fallback xmlns="">
      <p:transition spd="slow" advTm="1205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Disclaimer</a:t>
            </a:r>
          </a:p>
        </p:txBody>
      </p:sp>
      <p:sp>
        <p:nvSpPr>
          <p:cNvPr id="3" name="Content Placeholder 2"/>
          <p:cNvSpPr>
            <a:spLocks noGrp="1"/>
          </p:cNvSpPr>
          <p:nvPr>
            <p:ph idx="1"/>
          </p:nvPr>
        </p:nvSpPr>
        <p:spPr/>
        <p:txBody>
          <a:bodyPr/>
          <a:lstStyle/>
          <a:p>
            <a:pPr marL="0" indent="0" algn="just">
              <a:buNone/>
            </a:pPr>
            <a:r>
              <a:rPr lang="en-CA" dirty="0"/>
              <a:t>These slides are provided for the </a:t>
            </a:r>
            <a:r>
              <a:rPr lang="en-CA" cap="small" dirty="0" err="1"/>
              <a:t>ece</a:t>
            </a:r>
            <a:r>
              <a:rPr lang="en-CA" dirty="0"/>
              <a:t> 204 </a:t>
            </a:r>
            <a:r>
              <a:rPr lang="en-CA" i="1" dirty="0"/>
              <a:t>Numerical methods</a:t>
            </a:r>
            <a:r>
              <a:rPr lang="en-CA" dirty="0"/>
              <a:t> course taught at the University of Waterloo. The material in it reflects the author’s best judgment in light of the information available to them at the time of preparation. Any reliance on these course slides by any party for any other purpose are the responsibility of such parties. The authors accept no responsibility for damages, if any, suffered by any party as a result of decisions made or actions based on these course slides for any other purpose than that for which it was intended.</a:t>
            </a:r>
          </a:p>
          <a:p>
            <a:pPr marL="0" indent="0">
              <a:buNone/>
            </a:pPr>
            <a:endParaRPr lang="en-CA" dirty="0"/>
          </a:p>
        </p:txBody>
      </p:sp>
      <p:sp>
        <p:nvSpPr>
          <p:cNvPr id="4" name="Footer Placeholder 3"/>
          <p:cNvSpPr>
            <a:spLocks noGrp="1"/>
          </p:cNvSpPr>
          <p:nvPr>
            <p:ph type="ftr" sz="quarter" idx="11"/>
          </p:nvPr>
        </p:nvSpPr>
        <p:spPr/>
        <p:txBody>
          <a:bodyPr/>
          <a:lstStyle/>
          <a:p>
            <a:r>
              <a:rPr lang="en-US"/>
              <a:t>Approximating the integral using least-squares best-fitting polynomials</a:t>
            </a:r>
            <a:endParaRPr lang="en-CA"/>
          </a:p>
        </p:txBody>
      </p:sp>
      <p:sp>
        <p:nvSpPr>
          <p:cNvPr id="6" name="Slide Number Placeholder 5"/>
          <p:cNvSpPr>
            <a:spLocks noGrp="1"/>
          </p:cNvSpPr>
          <p:nvPr>
            <p:ph type="sldNum" sz="quarter" idx="12"/>
          </p:nvPr>
        </p:nvSpPr>
        <p:spPr/>
        <p:txBody>
          <a:bodyPr/>
          <a:lstStyle/>
          <a:p>
            <a:fld id="{42EF6DC8-DA9C-4533-8A40-BB00A2545AF8}" type="slidenum">
              <a:rPr lang="en-CA" smtClean="0"/>
              <a:pPr/>
              <a:t>10</a:t>
            </a:fld>
            <a:endParaRPr lang="en-CA"/>
          </a:p>
        </p:txBody>
      </p:sp>
      <p:pic>
        <p:nvPicPr>
          <p:cNvPr id="7" name="Audio 6">
            <a:hlinkClick r:id="" action="ppaction://media"/>
            <a:extLst>
              <a:ext uri="{FF2B5EF4-FFF2-40B4-BE49-F238E27FC236}">
                <a16:creationId xmlns:a16="http://schemas.microsoft.com/office/drawing/2014/main" id="{552E99E1-BF8D-4AB8-B73F-CB7EA44F3DCA}"/>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4272497073"/>
      </p:ext>
    </p:extLst>
  </p:cSld>
  <p:clrMapOvr>
    <a:masterClrMapping/>
  </p:clrMapOvr>
  <mc:AlternateContent xmlns:mc="http://schemas.openxmlformats.org/markup-compatibility/2006" xmlns:p14="http://schemas.microsoft.com/office/powerpoint/2010/main">
    <mc:Choice Requires="p14">
      <p:transition spd="slow" p14:dur="2000" advTm="3802"/>
    </mc:Choice>
    <mc:Fallback xmlns="">
      <p:transition spd="slow" advTm="380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Introduction</a:t>
            </a:r>
            <a:endParaRPr lang="en-CA" dirty="0"/>
          </a:p>
        </p:txBody>
      </p:sp>
      <p:sp>
        <p:nvSpPr>
          <p:cNvPr id="3" name="Content Placeholder 2"/>
          <p:cNvSpPr>
            <a:spLocks noGrp="1"/>
          </p:cNvSpPr>
          <p:nvPr>
            <p:ph idx="1"/>
          </p:nvPr>
        </p:nvSpPr>
        <p:spPr>
          <a:xfrm>
            <a:off x="457200" y="1600200"/>
            <a:ext cx="7587842" cy="4525963"/>
          </a:xfrm>
        </p:spPr>
        <p:txBody>
          <a:bodyPr/>
          <a:lstStyle/>
          <a:p>
            <a:r>
              <a:rPr lang="en-US" dirty="0"/>
              <a:t>In this topic, we will</a:t>
            </a:r>
          </a:p>
          <a:p>
            <a:pPr lvl="1"/>
            <a:r>
              <a:rPr lang="en-US" dirty="0"/>
              <a:t>Discuss how to estimate an integral of data by using the least-squares best-fitting </a:t>
            </a:r>
            <a:r>
              <a:rPr lang="en-US" dirty="0" smtClean="0"/>
              <a:t>polynomials</a:t>
            </a:r>
            <a:br>
              <a:rPr lang="en-US" dirty="0" smtClean="0"/>
            </a:br>
            <a:endParaRPr lang="en-US" dirty="0"/>
          </a:p>
          <a:p>
            <a:pPr lvl="1"/>
            <a:r>
              <a:rPr lang="en-US" dirty="0" smtClean="0"/>
              <a:t>Estimating                     or                       where  </a:t>
            </a:r>
            <a:br>
              <a:rPr lang="en-US" dirty="0" smtClean="0"/>
            </a:br>
            <a:endParaRPr lang="en-US" dirty="0" smtClean="0"/>
          </a:p>
          <a:p>
            <a:pPr lvl="1"/>
            <a:r>
              <a:rPr lang="en-US" dirty="0" smtClean="0"/>
              <a:t>Describe </a:t>
            </a:r>
            <a:r>
              <a:rPr lang="en-US" dirty="0"/>
              <a:t>the formula for both linear and quadratic polynomials</a:t>
            </a:r>
          </a:p>
        </p:txBody>
      </p:sp>
      <p:sp>
        <p:nvSpPr>
          <p:cNvPr id="4" name="Footer Placeholder 3"/>
          <p:cNvSpPr>
            <a:spLocks noGrp="1"/>
          </p:cNvSpPr>
          <p:nvPr>
            <p:ph type="ftr" sz="quarter" idx="11"/>
          </p:nvPr>
        </p:nvSpPr>
        <p:spPr/>
        <p:txBody>
          <a:bodyPr/>
          <a:lstStyle/>
          <a:p>
            <a:r>
              <a:rPr lang="en-US"/>
              <a:t>Approximating the integral using least-squares best-fitting polynomials</a:t>
            </a:r>
            <a:endParaRPr lang="en-CA"/>
          </a:p>
        </p:txBody>
      </p:sp>
      <p:sp>
        <p:nvSpPr>
          <p:cNvPr id="7" name="Slide Number Placeholder 6"/>
          <p:cNvSpPr>
            <a:spLocks noGrp="1"/>
          </p:cNvSpPr>
          <p:nvPr>
            <p:ph type="sldNum" sz="quarter" idx="12"/>
          </p:nvPr>
        </p:nvSpPr>
        <p:spPr/>
        <p:txBody>
          <a:bodyPr/>
          <a:lstStyle/>
          <a:p>
            <a:fld id="{42EF6DC8-DA9C-4533-8A40-BB00A2545AF8}" type="slidenum">
              <a:rPr lang="en-CA" smtClean="0"/>
              <a:pPr/>
              <a:t>2</a:t>
            </a:fld>
            <a:endParaRPr lang="en-CA"/>
          </a:p>
        </p:txBody>
      </p:sp>
      <p:pic>
        <p:nvPicPr>
          <p:cNvPr id="8" name="Audio 7">
            <a:hlinkClick r:id="" action="ppaction://media"/>
            <a:extLst>
              <a:ext uri="{FF2B5EF4-FFF2-40B4-BE49-F238E27FC236}">
                <a16:creationId xmlns:a16="http://schemas.microsoft.com/office/drawing/2014/main" id="{87A044DC-61BF-4E01-BE84-4640D4A5C02D}"/>
              </a:ext>
            </a:extLst>
          </p:cNvPr>
          <p:cNvPicPr>
            <a:picLocks noChangeAspect="1"/>
          </p:cNvPicPr>
          <p:nvPr>
            <a:audioFile r:link="rId3"/>
            <p:extLst>
              <p:ext uri="{DAA4B4D4-6D71-4841-9C94-3DE7FCFB9230}">
                <p14:media xmlns:p14="http://schemas.microsoft.com/office/powerpoint/2010/main" r:embed="rId2"/>
              </p:ext>
            </p:extLst>
          </p:nvPr>
        </p:nvPicPr>
        <p:blipFill>
          <a:blip r:embed="rId5"/>
          <a:stretch>
            <a:fillRect/>
          </a:stretch>
        </p:blipFill>
        <p:spPr>
          <a:xfrm>
            <a:off x="8382000" y="6096000"/>
            <a:ext cx="609600" cy="609600"/>
          </a:xfrm>
          <a:prstGeom prst="rect">
            <a:avLst/>
          </a:prstGeom>
        </p:spPr>
      </p:pic>
      <p:graphicFrame>
        <p:nvGraphicFramePr>
          <p:cNvPr id="9" name="Object 8">
            <a:extLst>
              <a:ext uri="{FF2B5EF4-FFF2-40B4-BE49-F238E27FC236}">
                <a16:creationId xmlns:a16="http://schemas.microsoft.com/office/drawing/2014/main" id="{DF752F15-0BB8-4C8A-87FB-0766546B6C56}"/>
              </a:ext>
            </a:extLst>
          </p:cNvPr>
          <p:cNvGraphicFramePr>
            <a:graphicFrameLocks noChangeAspect="1"/>
          </p:cNvGraphicFramePr>
          <p:nvPr>
            <p:extLst>
              <p:ext uri="{D42A27DB-BD31-4B8C-83A1-F6EECF244321}">
                <p14:modId xmlns:p14="http://schemas.microsoft.com/office/powerpoint/2010/main" val="1088903450"/>
              </p:ext>
            </p:extLst>
          </p:nvPr>
        </p:nvGraphicFramePr>
        <p:xfrm>
          <a:off x="2522538" y="2794000"/>
          <a:ext cx="1166812" cy="965200"/>
        </p:xfrm>
        <a:graphic>
          <a:graphicData uri="http://schemas.openxmlformats.org/presentationml/2006/ole">
            <mc:AlternateContent xmlns:mc="http://schemas.openxmlformats.org/markup-compatibility/2006">
              <mc:Choice xmlns:v="urn:schemas-microsoft-com:vml" Requires="v">
                <p:oleObj spid="_x0000_s1035" name="Equation" r:id="rId6" imgW="596880" imgH="495000" progId="Equation.DSMT4">
                  <p:embed/>
                </p:oleObj>
              </mc:Choice>
              <mc:Fallback>
                <p:oleObj name="Equation" r:id="rId6" imgW="596880" imgH="495000" progId="Equation.DSMT4">
                  <p:embed/>
                  <p:pic>
                    <p:nvPicPr>
                      <p:cNvPr id="38" name="Object 37">
                        <a:extLst>
                          <a:ext uri="{FF2B5EF4-FFF2-40B4-BE49-F238E27FC236}">
                            <a16:creationId xmlns:a16="http://schemas.microsoft.com/office/drawing/2014/main" id="{DF752F15-0BB8-4C8A-87FB-0766546B6C56}"/>
                          </a:ext>
                        </a:extLst>
                      </p:cNvPr>
                      <p:cNvPicPr/>
                      <p:nvPr/>
                    </p:nvPicPr>
                    <p:blipFill>
                      <a:blip r:embed="rId7"/>
                      <a:stretch>
                        <a:fillRect/>
                      </a:stretch>
                    </p:blipFill>
                    <p:spPr>
                      <a:xfrm>
                        <a:off x="2522538" y="2794000"/>
                        <a:ext cx="1166812" cy="965200"/>
                      </a:xfrm>
                      <a:prstGeom prst="rect">
                        <a:avLst/>
                      </a:prstGeom>
                    </p:spPr>
                  </p:pic>
                </p:oleObj>
              </mc:Fallback>
            </mc:AlternateContent>
          </a:graphicData>
        </a:graphic>
      </p:graphicFrame>
      <p:graphicFrame>
        <p:nvGraphicFramePr>
          <p:cNvPr id="10" name="Object 9">
            <a:extLst>
              <a:ext uri="{FF2B5EF4-FFF2-40B4-BE49-F238E27FC236}">
                <a16:creationId xmlns:a16="http://schemas.microsoft.com/office/drawing/2014/main" id="{8819768E-E108-4144-A8C5-008C51561C03}"/>
              </a:ext>
            </a:extLst>
          </p:cNvPr>
          <p:cNvGraphicFramePr>
            <a:graphicFrameLocks noChangeAspect="1"/>
          </p:cNvGraphicFramePr>
          <p:nvPr>
            <p:extLst>
              <p:ext uri="{D42A27DB-BD31-4B8C-83A1-F6EECF244321}">
                <p14:modId xmlns:p14="http://schemas.microsoft.com/office/powerpoint/2010/main" val="1420633928"/>
              </p:ext>
            </p:extLst>
          </p:nvPr>
        </p:nvGraphicFramePr>
        <p:xfrm>
          <a:off x="6190291" y="3038301"/>
          <a:ext cx="1339374" cy="443548"/>
        </p:xfrm>
        <a:graphic>
          <a:graphicData uri="http://schemas.openxmlformats.org/presentationml/2006/ole">
            <mc:AlternateContent xmlns:mc="http://schemas.openxmlformats.org/markup-compatibility/2006">
              <mc:Choice xmlns:v="urn:schemas-microsoft-com:vml" Requires="v">
                <p:oleObj spid="_x0000_s1036" name="Equation" r:id="rId8" imgW="685800" imgH="228600" progId="Equation.DSMT4">
                  <p:embed/>
                </p:oleObj>
              </mc:Choice>
              <mc:Fallback>
                <p:oleObj name="Equation" r:id="rId8" imgW="685800" imgH="228600" progId="Equation.DSMT4">
                  <p:embed/>
                  <p:pic>
                    <p:nvPicPr>
                      <p:cNvPr id="37" name="Object 36">
                        <a:extLst>
                          <a:ext uri="{FF2B5EF4-FFF2-40B4-BE49-F238E27FC236}">
                            <a16:creationId xmlns:a16="http://schemas.microsoft.com/office/drawing/2014/main" id="{8819768E-E108-4144-A8C5-008C51561C03}"/>
                          </a:ext>
                        </a:extLst>
                      </p:cNvPr>
                      <p:cNvPicPr/>
                      <p:nvPr/>
                    </p:nvPicPr>
                    <p:blipFill>
                      <a:blip r:embed="rId9"/>
                      <a:stretch>
                        <a:fillRect/>
                      </a:stretch>
                    </p:blipFill>
                    <p:spPr>
                      <a:xfrm>
                        <a:off x="6190291" y="3038301"/>
                        <a:ext cx="1339374" cy="443548"/>
                      </a:xfrm>
                      <a:prstGeom prst="rect">
                        <a:avLst/>
                      </a:prstGeom>
                    </p:spPr>
                  </p:pic>
                </p:oleObj>
              </mc:Fallback>
            </mc:AlternateContent>
          </a:graphicData>
        </a:graphic>
      </p:graphicFrame>
      <p:graphicFrame>
        <p:nvGraphicFramePr>
          <p:cNvPr id="11" name="Object 10">
            <a:extLst>
              <a:ext uri="{FF2B5EF4-FFF2-40B4-BE49-F238E27FC236}">
                <a16:creationId xmlns:a16="http://schemas.microsoft.com/office/drawing/2014/main" id="{DF752F15-0BB8-4C8A-87FB-0766546B6C56}"/>
              </a:ext>
            </a:extLst>
          </p:cNvPr>
          <p:cNvGraphicFramePr>
            <a:graphicFrameLocks noChangeAspect="1"/>
          </p:cNvGraphicFramePr>
          <p:nvPr>
            <p:extLst>
              <p:ext uri="{D42A27DB-BD31-4B8C-83A1-F6EECF244321}">
                <p14:modId xmlns:p14="http://schemas.microsoft.com/office/powerpoint/2010/main" val="2218355268"/>
              </p:ext>
            </p:extLst>
          </p:nvPr>
        </p:nvGraphicFramePr>
        <p:xfrm>
          <a:off x="4030663" y="2789238"/>
          <a:ext cx="1168400" cy="963612"/>
        </p:xfrm>
        <a:graphic>
          <a:graphicData uri="http://schemas.openxmlformats.org/presentationml/2006/ole">
            <mc:AlternateContent xmlns:mc="http://schemas.openxmlformats.org/markup-compatibility/2006">
              <mc:Choice xmlns:v="urn:schemas-microsoft-com:vml" Requires="v">
                <p:oleObj spid="_x0000_s1037" name="Equation" r:id="rId10" imgW="596880" imgH="495000" progId="Equation.DSMT4">
                  <p:embed/>
                </p:oleObj>
              </mc:Choice>
              <mc:Fallback>
                <p:oleObj name="Equation" r:id="rId10" imgW="596880" imgH="495000" progId="Equation.DSMT4">
                  <p:embed/>
                  <p:pic>
                    <p:nvPicPr>
                      <p:cNvPr id="9" name="Object 8">
                        <a:extLst>
                          <a:ext uri="{FF2B5EF4-FFF2-40B4-BE49-F238E27FC236}">
                            <a16:creationId xmlns:a16="http://schemas.microsoft.com/office/drawing/2014/main" id="{DF752F15-0BB8-4C8A-87FB-0766546B6C56}"/>
                          </a:ext>
                        </a:extLst>
                      </p:cNvPr>
                      <p:cNvPicPr/>
                      <p:nvPr/>
                    </p:nvPicPr>
                    <p:blipFill>
                      <a:blip r:embed="rId11"/>
                      <a:stretch>
                        <a:fillRect/>
                      </a:stretch>
                    </p:blipFill>
                    <p:spPr>
                      <a:xfrm>
                        <a:off x="4030663" y="2789238"/>
                        <a:ext cx="1168400" cy="963612"/>
                      </a:xfrm>
                      <a:prstGeom prst="rect">
                        <a:avLst/>
                      </a:prstGeom>
                    </p:spPr>
                  </p:pic>
                </p:oleObj>
              </mc:Fallback>
            </mc:AlternateContent>
          </a:graphicData>
        </a:graphic>
      </p:graphicFrame>
    </p:spTree>
    <p:extLst>
      <p:ext uri="{BB962C8B-B14F-4D97-AF65-F5344CB8AC3E}">
        <p14:creationId xmlns:p14="http://schemas.microsoft.com/office/powerpoint/2010/main" val="2835283541"/>
      </p:ext>
    </p:extLst>
  </p:cSld>
  <p:clrMapOvr>
    <a:masterClrMapping/>
  </p:clrMapOvr>
  <mc:AlternateContent xmlns:mc="http://schemas.openxmlformats.org/markup-compatibility/2006" xmlns:p14="http://schemas.microsoft.com/office/powerpoint/2010/main">
    <mc:Choice Requires="p14">
      <p:transition spd="slow" p14:dur="2000" advTm="30611"/>
    </mc:Choice>
    <mc:Fallback xmlns="">
      <p:transition spd="slow" advTm="3061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11B95E66-075F-487A-99DE-4368B6EF0776}"/>
              </a:ext>
            </a:extLst>
          </p:cNvPr>
          <p:cNvSpPr/>
          <p:nvPr/>
        </p:nvSpPr>
        <p:spPr>
          <a:xfrm>
            <a:off x="5494788" y="4781725"/>
            <a:ext cx="964734" cy="1476462"/>
          </a:xfrm>
          <a:custGeom>
            <a:avLst/>
            <a:gdLst>
              <a:gd name="connsiteX0" fmla="*/ 0 w 956345"/>
              <a:gd name="connsiteY0" fmla="*/ 1459684 h 1476462"/>
              <a:gd name="connsiteX1" fmla="*/ 16778 w 956345"/>
              <a:gd name="connsiteY1" fmla="*/ 109057 h 1476462"/>
              <a:gd name="connsiteX2" fmla="*/ 956345 w 956345"/>
              <a:gd name="connsiteY2" fmla="*/ 0 h 1476462"/>
              <a:gd name="connsiteX3" fmla="*/ 956345 w 956345"/>
              <a:gd name="connsiteY3" fmla="*/ 1476462 h 1476462"/>
              <a:gd name="connsiteX4" fmla="*/ 0 w 956345"/>
              <a:gd name="connsiteY4" fmla="*/ 1459684 h 1476462"/>
              <a:gd name="connsiteX0" fmla="*/ 8389 w 964734"/>
              <a:gd name="connsiteY0" fmla="*/ 1459684 h 1476462"/>
              <a:gd name="connsiteX1" fmla="*/ 0 w 964734"/>
              <a:gd name="connsiteY1" fmla="*/ 125835 h 1476462"/>
              <a:gd name="connsiteX2" fmla="*/ 964734 w 964734"/>
              <a:gd name="connsiteY2" fmla="*/ 0 h 1476462"/>
              <a:gd name="connsiteX3" fmla="*/ 964734 w 964734"/>
              <a:gd name="connsiteY3" fmla="*/ 1476462 h 1476462"/>
              <a:gd name="connsiteX4" fmla="*/ 8389 w 964734"/>
              <a:gd name="connsiteY4" fmla="*/ 1459684 h 1476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4734" h="1476462">
                <a:moveTo>
                  <a:pt x="8389" y="1459684"/>
                </a:moveTo>
                <a:cubicBezTo>
                  <a:pt x="5593" y="1015068"/>
                  <a:pt x="2796" y="570451"/>
                  <a:pt x="0" y="125835"/>
                </a:cubicBezTo>
                <a:lnTo>
                  <a:pt x="964734" y="0"/>
                </a:lnTo>
                <a:lnTo>
                  <a:pt x="964734" y="1476462"/>
                </a:lnTo>
                <a:lnTo>
                  <a:pt x="8389" y="1459684"/>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6" name="Straight Connector 55">
            <a:extLst>
              <a:ext uri="{FF2B5EF4-FFF2-40B4-BE49-F238E27FC236}">
                <a16:creationId xmlns:a16="http://schemas.microsoft.com/office/drawing/2014/main" id="{B544CD97-56DE-4E01-93F8-08BB382813A0}"/>
              </a:ext>
            </a:extLst>
          </p:cNvPr>
          <p:cNvCxnSpPr>
            <a:cxnSpLocks/>
          </p:cNvCxnSpPr>
          <p:nvPr/>
        </p:nvCxnSpPr>
        <p:spPr>
          <a:xfrm flipV="1">
            <a:off x="2358015" y="4639111"/>
            <a:ext cx="5185085" cy="64547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dirty="0"/>
              <a:t>Approximating the </a:t>
            </a:r>
            <a:r>
              <a:rPr lang="en-US" dirty="0" smtClean="0"/>
              <a:t>integral</a:t>
            </a:r>
            <a:endParaRPr lang="en-CA" dirty="0"/>
          </a:p>
        </p:txBody>
      </p:sp>
      <p:sp>
        <p:nvSpPr>
          <p:cNvPr id="3" name="Content Placeholder 2"/>
          <p:cNvSpPr>
            <a:spLocks noGrp="1"/>
          </p:cNvSpPr>
          <p:nvPr>
            <p:ph idx="1"/>
          </p:nvPr>
        </p:nvSpPr>
        <p:spPr>
          <a:xfrm>
            <a:off x="457199" y="1600200"/>
            <a:ext cx="7924801" cy="4525963"/>
          </a:xfrm>
        </p:spPr>
        <p:txBody>
          <a:bodyPr/>
          <a:lstStyle/>
          <a:p>
            <a:r>
              <a:rPr lang="en-US" dirty="0"/>
              <a:t>Suppose we have found the least-squares linear polynomial that passes through </a:t>
            </a:r>
            <a:r>
              <a:rPr lang="en-US" i="1" dirty="0">
                <a:latin typeface="Times New Roman" panose="02020603050405020304" pitchFamily="18" charset="0"/>
              </a:rPr>
              <a:t>N</a:t>
            </a:r>
            <a:r>
              <a:rPr lang="en-US" i="1" dirty="0"/>
              <a:t> </a:t>
            </a:r>
            <a:r>
              <a:rPr lang="en-US" dirty="0"/>
              <a:t>equally-spaced points</a:t>
            </a:r>
          </a:p>
          <a:p>
            <a:pPr lvl="1"/>
            <a:r>
              <a:rPr lang="en-US" dirty="0"/>
              <a:t>We want to integrate that line over the last time interval</a:t>
            </a:r>
          </a:p>
          <a:p>
            <a:pPr lvl="1"/>
            <a:r>
              <a:rPr lang="en-US" dirty="0">
                <a:solidFill>
                  <a:prstClr val="white"/>
                </a:solidFill>
              </a:rPr>
              <a:t>The least-squares linear polynomial is </a:t>
            </a:r>
            <a:r>
              <a:rPr lang="en-US" i="1" dirty="0">
                <a:solidFill>
                  <a:prstClr val="white"/>
                </a:solidFill>
                <a:latin typeface="Times New Roman" panose="02020603050405020304" pitchFamily="18" charset="0"/>
              </a:rPr>
              <a:t>a</a:t>
            </a:r>
            <a:r>
              <a:rPr lang="en-US" baseline="-25000" dirty="0">
                <a:solidFill>
                  <a:prstClr val="white"/>
                </a:solidFill>
                <a:latin typeface="Times New Roman" panose="02020603050405020304" pitchFamily="18" charset="0"/>
              </a:rPr>
              <a:t>1</a:t>
            </a:r>
            <a:r>
              <a:rPr lang="en-US" i="1" dirty="0">
                <a:solidFill>
                  <a:prstClr val="white"/>
                </a:solidFill>
                <a:latin typeface="Times New Roman" panose="02020603050405020304" pitchFamily="18" charset="0"/>
              </a:rPr>
              <a:t>t</a:t>
            </a:r>
            <a:r>
              <a:rPr lang="en-US" dirty="0">
                <a:solidFill>
                  <a:prstClr val="white"/>
                </a:solidFill>
                <a:latin typeface="Times New Roman" panose="02020603050405020304" pitchFamily="18" charset="0"/>
              </a:rPr>
              <a:t> + </a:t>
            </a:r>
            <a:r>
              <a:rPr lang="en-US" i="1" dirty="0">
                <a:solidFill>
                  <a:prstClr val="white"/>
                </a:solidFill>
                <a:latin typeface="Times New Roman" panose="02020603050405020304" pitchFamily="18" charset="0"/>
              </a:rPr>
              <a:t>a</a:t>
            </a:r>
            <a:r>
              <a:rPr lang="en-US" baseline="-25000" dirty="0">
                <a:solidFill>
                  <a:prstClr val="white"/>
                </a:solidFill>
                <a:latin typeface="Times New Roman" panose="02020603050405020304" pitchFamily="18" charset="0"/>
              </a:rPr>
              <a:t>0</a:t>
            </a:r>
            <a:r>
              <a:rPr lang="en-US" dirty="0">
                <a:solidFill>
                  <a:prstClr val="white"/>
                </a:solidFill>
              </a:rPr>
              <a:t> so we integrate</a:t>
            </a:r>
          </a:p>
          <a:p>
            <a:pPr lvl="1"/>
            <a:endParaRPr lang="en-US" dirty="0">
              <a:solidFill>
                <a:prstClr val="white"/>
              </a:solidFill>
              <a:latin typeface="Consolas" panose="020B0609020204030204" pitchFamily="49" charset="0"/>
            </a:endParaRPr>
          </a:p>
          <a:p>
            <a:pPr lvl="1"/>
            <a:endParaRPr lang="en-US" dirty="0">
              <a:solidFill>
                <a:prstClr val="white"/>
              </a:solidFill>
              <a:latin typeface="Consolas" panose="020B0609020204030204" pitchFamily="49" charset="0"/>
            </a:endParaRPr>
          </a:p>
          <a:p>
            <a:pPr lvl="1"/>
            <a:r>
              <a:rPr lang="en-US" dirty="0">
                <a:solidFill>
                  <a:prstClr val="white"/>
                </a:solidFill>
              </a:rPr>
              <a:t>Again, we scaled, and thus we must account for this:</a:t>
            </a:r>
            <a:endParaRPr lang="fr-FR" dirty="0">
              <a:latin typeface="Consolas" panose="020B0609020204030204" pitchFamily="49" charset="0"/>
            </a:endParaRPr>
          </a:p>
          <a:p>
            <a:pPr lvl="1"/>
            <a:endParaRPr lang="fr-FR" sz="1800" dirty="0">
              <a:latin typeface="Consolas" panose="020B0609020204030204" pitchFamily="49" charset="0"/>
            </a:endParaRPr>
          </a:p>
        </p:txBody>
      </p:sp>
      <p:sp>
        <p:nvSpPr>
          <p:cNvPr id="4" name="Footer Placeholder 3"/>
          <p:cNvSpPr>
            <a:spLocks noGrp="1"/>
          </p:cNvSpPr>
          <p:nvPr>
            <p:ph type="ftr" sz="quarter" idx="11"/>
          </p:nvPr>
        </p:nvSpPr>
        <p:spPr/>
        <p:txBody>
          <a:bodyPr/>
          <a:lstStyle/>
          <a:p>
            <a:r>
              <a:rPr lang="en-US"/>
              <a:t>Approximating the integral using least-squares best-fitting polynomials</a:t>
            </a:r>
            <a:endParaRPr lang="en-CA"/>
          </a:p>
        </p:txBody>
      </p:sp>
      <p:sp>
        <p:nvSpPr>
          <p:cNvPr id="7" name="Slide Number Placeholder 6"/>
          <p:cNvSpPr>
            <a:spLocks noGrp="1"/>
          </p:cNvSpPr>
          <p:nvPr>
            <p:ph type="sldNum" sz="quarter" idx="12"/>
          </p:nvPr>
        </p:nvSpPr>
        <p:spPr/>
        <p:txBody>
          <a:bodyPr/>
          <a:lstStyle/>
          <a:p>
            <a:fld id="{42EF6DC8-DA9C-4533-8A40-BB00A2545AF8}" type="slidenum">
              <a:rPr lang="en-CA" smtClean="0"/>
              <a:pPr/>
              <a:t>3</a:t>
            </a:fld>
            <a:endParaRPr lang="en-CA" dirty="0"/>
          </a:p>
        </p:txBody>
      </p:sp>
      <p:sp>
        <p:nvSpPr>
          <p:cNvPr id="26" name="Oval 25">
            <a:extLst>
              <a:ext uri="{FF2B5EF4-FFF2-40B4-BE49-F238E27FC236}">
                <a16:creationId xmlns:a16="http://schemas.microsoft.com/office/drawing/2014/main" id="{FCF850EE-ED79-4254-A3F5-D0B45FE36946}"/>
              </a:ext>
            </a:extLst>
          </p:cNvPr>
          <p:cNvSpPr/>
          <p:nvPr/>
        </p:nvSpPr>
        <p:spPr>
          <a:xfrm>
            <a:off x="3581697" y="5166360"/>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DAF2A3FD-A636-4372-B42C-A559E18222C5}"/>
              </a:ext>
            </a:extLst>
          </p:cNvPr>
          <p:cNvSpPr/>
          <p:nvPr/>
        </p:nvSpPr>
        <p:spPr>
          <a:xfrm>
            <a:off x="5458820" y="4890995"/>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40A37E7E-403B-4970-8911-E75EF1F03F13}"/>
              </a:ext>
            </a:extLst>
          </p:cNvPr>
          <p:cNvSpPr/>
          <p:nvPr/>
        </p:nvSpPr>
        <p:spPr>
          <a:xfrm>
            <a:off x="6409210" y="4598779"/>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2DEE85A0-39D9-48DB-817E-B63907152C5B}"/>
              </a:ext>
            </a:extLst>
          </p:cNvPr>
          <p:cNvSpPr/>
          <p:nvPr/>
        </p:nvSpPr>
        <p:spPr>
          <a:xfrm>
            <a:off x="4524481" y="4747684"/>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87CFA33B-FAE7-425C-8279-1DC3765DEE21}"/>
              </a:ext>
            </a:extLst>
          </p:cNvPr>
          <p:cNvSpPr/>
          <p:nvPr/>
        </p:nvSpPr>
        <p:spPr>
          <a:xfrm>
            <a:off x="2633073" y="5560718"/>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8112067-E01C-4893-8DFE-C3A51EA86865}"/>
              </a:ext>
            </a:extLst>
          </p:cNvPr>
          <p:cNvSpPr txBox="1"/>
          <p:nvPr/>
        </p:nvSpPr>
        <p:spPr>
          <a:xfrm>
            <a:off x="2295355" y="5160608"/>
            <a:ext cx="553357" cy="400110"/>
          </a:xfrm>
          <a:prstGeom prst="rect">
            <a:avLst/>
          </a:prstGeom>
          <a:noFill/>
        </p:spPr>
        <p:txBody>
          <a:bodyPr wrap="none" rtlCol="0">
            <a:spAutoFit/>
          </a:bodyPr>
          <a:lstStyle/>
          <a:p>
            <a:r>
              <a:rPr lang="en-US" sz="2000" i="1" dirty="0" err="1">
                <a:solidFill>
                  <a:schemeClr val="bg1"/>
                </a:solidFill>
                <a:latin typeface="Times New Roman" panose="02020603050405020304" pitchFamily="18" charset="0"/>
                <a:cs typeface="Times New Roman" panose="02020603050405020304" pitchFamily="18" charset="0"/>
              </a:rPr>
              <a:t>y</a:t>
            </a:r>
            <a:r>
              <a:rPr lang="en-US" sz="2000" i="1" baseline="-25000" dirty="0" err="1">
                <a:solidFill>
                  <a:schemeClr val="bg1"/>
                </a:solidFill>
                <a:latin typeface="Times New Roman" panose="02020603050405020304" pitchFamily="18" charset="0"/>
                <a:cs typeface="Times New Roman" panose="02020603050405020304" pitchFamily="18" charset="0"/>
              </a:rPr>
              <a:t>n</a:t>
            </a:r>
            <a:r>
              <a:rPr lang="en-US" sz="2000" i="1" baseline="-25000" dirty="0">
                <a:solidFill>
                  <a:schemeClr val="bg1"/>
                </a:solidFill>
                <a:latin typeface="Times New Roman" panose="02020603050405020304" pitchFamily="18" charset="0"/>
                <a:cs typeface="Times New Roman" panose="02020603050405020304" pitchFamily="18" charset="0"/>
              </a:rPr>
              <a:t>–</a:t>
            </a:r>
            <a:r>
              <a:rPr lang="en-US" sz="2000" baseline="-25000" dirty="0">
                <a:solidFill>
                  <a:schemeClr val="bg1"/>
                </a:solidFill>
                <a:latin typeface="Times New Roman" panose="02020603050405020304" pitchFamily="18" charset="0"/>
                <a:cs typeface="Times New Roman" panose="02020603050405020304" pitchFamily="18" charset="0"/>
              </a:rPr>
              <a:t>4</a:t>
            </a:r>
          </a:p>
        </p:txBody>
      </p:sp>
      <p:sp>
        <p:nvSpPr>
          <p:cNvPr id="32" name="TextBox 31">
            <a:extLst>
              <a:ext uri="{FF2B5EF4-FFF2-40B4-BE49-F238E27FC236}">
                <a16:creationId xmlns:a16="http://schemas.microsoft.com/office/drawing/2014/main" id="{CA18FBB7-C261-490F-8AF0-3F3B4DA4CA95}"/>
              </a:ext>
            </a:extLst>
          </p:cNvPr>
          <p:cNvSpPr txBox="1"/>
          <p:nvPr/>
        </p:nvSpPr>
        <p:spPr>
          <a:xfrm>
            <a:off x="3634617" y="5027689"/>
            <a:ext cx="553357" cy="400110"/>
          </a:xfrm>
          <a:prstGeom prst="rect">
            <a:avLst/>
          </a:prstGeom>
          <a:noFill/>
        </p:spPr>
        <p:txBody>
          <a:bodyPr wrap="none" rtlCol="0">
            <a:spAutoFit/>
          </a:bodyPr>
          <a:lstStyle/>
          <a:p>
            <a:r>
              <a:rPr lang="en-US" sz="2000" i="1" dirty="0" err="1">
                <a:solidFill>
                  <a:schemeClr val="bg1"/>
                </a:solidFill>
                <a:latin typeface="Times New Roman" panose="02020603050405020304" pitchFamily="18" charset="0"/>
                <a:cs typeface="Times New Roman" panose="02020603050405020304" pitchFamily="18" charset="0"/>
              </a:rPr>
              <a:t>y</a:t>
            </a:r>
            <a:r>
              <a:rPr lang="en-US" sz="2000" i="1" baseline="-25000" dirty="0" err="1">
                <a:solidFill>
                  <a:schemeClr val="bg1"/>
                </a:solidFill>
                <a:latin typeface="Times New Roman" panose="02020603050405020304" pitchFamily="18" charset="0"/>
                <a:cs typeface="Times New Roman" panose="02020603050405020304" pitchFamily="18" charset="0"/>
              </a:rPr>
              <a:t>n</a:t>
            </a:r>
            <a:r>
              <a:rPr lang="en-US" sz="2000" i="1" baseline="-25000" dirty="0">
                <a:solidFill>
                  <a:schemeClr val="bg1"/>
                </a:solidFill>
                <a:latin typeface="Times New Roman" panose="02020603050405020304" pitchFamily="18" charset="0"/>
                <a:cs typeface="Times New Roman" panose="02020603050405020304" pitchFamily="18" charset="0"/>
              </a:rPr>
              <a:t>–</a:t>
            </a:r>
            <a:r>
              <a:rPr lang="en-US" sz="2000" baseline="-25000" dirty="0">
                <a:solidFill>
                  <a:schemeClr val="bg1"/>
                </a:solidFill>
                <a:latin typeface="Times New Roman" panose="02020603050405020304" pitchFamily="18" charset="0"/>
                <a:cs typeface="Times New Roman" panose="02020603050405020304" pitchFamily="18" charset="0"/>
              </a:rPr>
              <a:t>3</a:t>
            </a:r>
          </a:p>
        </p:txBody>
      </p:sp>
      <p:sp>
        <p:nvSpPr>
          <p:cNvPr id="33" name="TextBox 32">
            <a:extLst>
              <a:ext uri="{FF2B5EF4-FFF2-40B4-BE49-F238E27FC236}">
                <a16:creationId xmlns:a16="http://schemas.microsoft.com/office/drawing/2014/main" id="{453B768F-EA5A-4DAA-90DF-1117A81C36DF}"/>
              </a:ext>
            </a:extLst>
          </p:cNvPr>
          <p:cNvSpPr txBox="1"/>
          <p:nvPr/>
        </p:nvSpPr>
        <p:spPr>
          <a:xfrm>
            <a:off x="3992941" y="4530851"/>
            <a:ext cx="553357" cy="400110"/>
          </a:xfrm>
          <a:prstGeom prst="rect">
            <a:avLst/>
          </a:prstGeom>
          <a:noFill/>
        </p:spPr>
        <p:txBody>
          <a:bodyPr wrap="none" rtlCol="0">
            <a:spAutoFit/>
          </a:bodyPr>
          <a:lstStyle/>
          <a:p>
            <a:r>
              <a:rPr lang="en-US" sz="2000" i="1" dirty="0" err="1">
                <a:solidFill>
                  <a:schemeClr val="bg1"/>
                </a:solidFill>
                <a:latin typeface="Times New Roman" panose="02020603050405020304" pitchFamily="18" charset="0"/>
                <a:cs typeface="Times New Roman" panose="02020603050405020304" pitchFamily="18" charset="0"/>
              </a:rPr>
              <a:t>y</a:t>
            </a:r>
            <a:r>
              <a:rPr lang="en-US" sz="2000" i="1" baseline="-25000" dirty="0" err="1">
                <a:solidFill>
                  <a:schemeClr val="bg1"/>
                </a:solidFill>
                <a:latin typeface="Times New Roman" panose="02020603050405020304" pitchFamily="18" charset="0"/>
                <a:cs typeface="Times New Roman" panose="02020603050405020304" pitchFamily="18" charset="0"/>
              </a:rPr>
              <a:t>n</a:t>
            </a:r>
            <a:r>
              <a:rPr lang="en-US" sz="2000" i="1" baseline="-25000" dirty="0">
                <a:solidFill>
                  <a:schemeClr val="bg1"/>
                </a:solidFill>
                <a:latin typeface="Times New Roman" panose="02020603050405020304" pitchFamily="18" charset="0"/>
                <a:cs typeface="Times New Roman" panose="02020603050405020304" pitchFamily="18" charset="0"/>
              </a:rPr>
              <a:t>–</a:t>
            </a:r>
            <a:r>
              <a:rPr lang="en-US" sz="2000" baseline="-25000" dirty="0">
                <a:solidFill>
                  <a:schemeClr val="bg1"/>
                </a:solidFill>
                <a:latin typeface="Times New Roman" panose="02020603050405020304" pitchFamily="18" charset="0"/>
                <a:cs typeface="Times New Roman" panose="02020603050405020304" pitchFamily="18" charset="0"/>
              </a:rPr>
              <a:t>2</a:t>
            </a:r>
          </a:p>
        </p:txBody>
      </p:sp>
      <p:sp>
        <p:nvSpPr>
          <p:cNvPr id="34" name="TextBox 33">
            <a:extLst>
              <a:ext uri="{FF2B5EF4-FFF2-40B4-BE49-F238E27FC236}">
                <a16:creationId xmlns:a16="http://schemas.microsoft.com/office/drawing/2014/main" id="{9124270F-6CBE-4324-9778-F7D1E328ADBC}"/>
              </a:ext>
            </a:extLst>
          </p:cNvPr>
          <p:cNvSpPr txBox="1"/>
          <p:nvPr/>
        </p:nvSpPr>
        <p:spPr>
          <a:xfrm>
            <a:off x="5523571" y="4790200"/>
            <a:ext cx="553357" cy="400110"/>
          </a:xfrm>
          <a:prstGeom prst="rect">
            <a:avLst/>
          </a:prstGeom>
          <a:noFill/>
        </p:spPr>
        <p:txBody>
          <a:bodyPr wrap="none" rtlCol="0">
            <a:spAutoFit/>
          </a:bodyPr>
          <a:lstStyle/>
          <a:p>
            <a:r>
              <a:rPr lang="en-US" sz="2000" i="1" dirty="0" err="1">
                <a:solidFill>
                  <a:schemeClr val="bg1"/>
                </a:solidFill>
                <a:latin typeface="Times New Roman" panose="02020603050405020304" pitchFamily="18" charset="0"/>
                <a:cs typeface="Times New Roman" panose="02020603050405020304" pitchFamily="18" charset="0"/>
              </a:rPr>
              <a:t>y</a:t>
            </a:r>
            <a:r>
              <a:rPr lang="en-US" sz="2000" i="1" baseline="-25000" dirty="0" err="1">
                <a:solidFill>
                  <a:schemeClr val="bg1"/>
                </a:solidFill>
                <a:latin typeface="Times New Roman" panose="02020603050405020304" pitchFamily="18" charset="0"/>
                <a:cs typeface="Times New Roman" panose="02020603050405020304" pitchFamily="18" charset="0"/>
              </a:rPr>
              <a:t>n</a:t>
            </a:r>
            <a:r>
              <a:rPr lang="en-US" sz="2000" i="1" baseline="-25000" dirty="0">
                <a:solidFill>
                  <a:schemeClr val="bg1"/>
                </a:solidFill>
                <a:latin typeface="Times New Roman" panose="02020603050405020304" pitchFamily="18" charset="0"/>
                <a:cs typeface="Times New Roman" panose="02020603050405020304" pitchFamily="18" charset="0"/>
              </a:rPr>
              <a:t>–</a:t>
            </a:r>
            <a:r>
              <a:rPr lang="en-US" sz="2000" baseline="-25000" dirty="0">
                <a:solidFill>
                  <a:schemeClr val="bg1"/>
                </a:solidFill>
                <a:latin typeface="Times New Roman" panose="02020603050405020304" pitchFamily="18" charset="0"/>
                <a:cs typeface="Times New Roman" panose="02020603050405020304" pitchFamily="18" charset="0"/>
              </a:rPr>
              <a:t>1</a:t>
            </a:r>
          </a:p>
        </p:txBody>
      </p:sp>
      <p:sp>
        <p:nvSpPr>
          <p:cNvPr id="35" name="TextBox 34">
            <a:extLst>
              <a:ext uri="{FF2B5EF4-FFF2-40B4-BE49-F238E27FC236}">
                <a16:creationId xmlns:a16="http://schemas.microsoft.com/office/drawing/2014/main" id="{E6753ACA-55EC-4A88-AE76-33CB6F8E03A5}"/>
              </a:ext>
            </a:extLst>
          </p:cNvPr>
          <p:cNvSpPr txBox="1"/>
          <p:nvPr/>
        </p:nvSpPr>
        <p:spPr>
          <a:xfrm>
            <a:off x="6535916" y="4330796"/>
            <a:ext cx="383438" cy="400110"/>
          </a:xfrm>
          <a:prstGeom prst="rect">
            <a:avLst/>
          </a:prstGeom>
          <a:noFill/>
        </p:spPr>
        <p:txBody>
          <a:bodyPr wrap="none" rtlCol="0">
            <a:spAutoFit/>
          </a:bodyPr>
          <a:lstStyle/>
          <a:p>
            <a:r>
              <a:rPr lang="en-US" sz="2000" i="1" dirty="0" err="1">
                <a:solidFill>
                  <a:schemeClr val="bg1"/>
                </a:solidFill>
                <a:latin typeface="Times New Roman" panose="02020603050405020304" pitchFamily="18" charset="0"/>
                <a:cs typeface="Times New Roman" panose="02020603050405020304" pitchFamily="18" charset="0"/>
              </a:rPr>
              <a:t>y</a:t>
            </a:r>
            <a:r>
              <a:rPr lang="en-US" sz="2000" i="1" baseline="-25000" dirty="0" err="1">
                <a:solidFill>
                  <a:schemeClr val="bg1"/>
                </a:solidFill>
                <a:latin typeface="Times New Roman" panose="02020603050405020304" pitchFamily="18" charset="0"/>
                <a:cs typeface="Times New Roman" panose="02020603050405020304" pitchFamily="18" charset="0"/>
              </a:rPr>
              <a:t>n</a:t>
            </a:r>
            <a:endParaRPr lang="en-US" sz="2000" i="1" baseline="-25000" dirty="0">
              <a:solidFill>
                <a:schemeClr val="bg1"/>
              </a:solidFill>
              <a:latin typeface="Times New Roman" panose="02020603050405020304" pitchFamily="18" charset="0"/>
              <a:cs typeface="Times New Roman" panose="02020603050405020304" pitchFamily="18" charset="0"/>
            </a:endParaRPr>
          </a:p>
        </p:txBody>
      </p:sp>
      <p:sp>
        <p:nvSpPr>
          <p:cNvPr id="36" name="TextBox 35">
            <a:extLst>
              <a:ext uri="{FF2B5EF4-FFF2-40B4-BE49-F238E27FC236}">
                <a16:creationId xmlns:a16="http://schemas.microsoft.com/office/drawing/2014/main" id="{2ECA7DCF-3F87-4A85-BFB7-D4EDA1B97663}"/>
              </a:ext>
            </a:extLst>
          </p:cNvPr>
          <p:cNvSpPr txBox="1"/>
          <p:nvPr/>
        </p:nvSpPr>
        <p:spPr>
          <a:xfrm>
            <a:off x="1362041" y="4869113"/>
            <a:ext cx="954107" cy="400110"/>
          </a:xfrm>
          <a:prstGeom prst="rect">
            <a:avLst/>
          </a:prstGeom>
          <a:noFill/>
        </p:spPr>
        <p:txBody>
          <a:bodyPr wrap="none" rtlCol="0">
            <a:spAutoFit/>
          </a:bodyPr>
          <a:lstStyle/>
          <a:p>
            <a:r>
              <a:rPr lang="en-US" sz="2000" i="1" dirty="0">
                <a:solidFill>
                  <a:schemeClr val="bg1"/>
                </a:solidFill>
                <a:latin typeface="Times New Roman" panose="02020603050405020304" pitchFamily="18" charset="0"/>
                <a:cs typeface="Times New Roman" panose="02020603050405020304" pitchFamily="18" charset="0"/>
              </a:rPr>
              <a:t>a</a:t>
            </a:r>
            <a:r>
              <a:rPr lang="en-US" sz="2000" baseline="-25000" dirty="0">
                <a:solidFill>
                  <a:schemeClr val="bg1"/>
                </a:solidFill>
                <a:latin typeface="Times New Roman" panose="02020603050405020304" pitchFamily="18" charset="0"/>
                <a:cs typeface="Times New Roman" panose="02020603050405020304" pitchFamily="18" charset="0"/>
              </a:rPr>
              <a:t>1</a:t>
            </a:r>
            <a:r>
              <a:rPr lang="en-US" sz="2000" i="1" dirty="0">
                <a:solidFill>
                  <a:schemeClr val="bg1"/>
                </a:solidFill>
                <a:latin typeface="Times New Roman" panose="02020603050405020304" pitchFamily="18" charset="0"/>
                <a:cs typeface="Times New Roman" panose="02020603050405020304" pitchFamily="18" charset="0"/>
              </a:rPr>
              <a:t>t</a:t>
            </a:r>
            <a:r>
              <a:rPr lang="en-US" sz="2000" dirty="0">
                <a:solidFill>
                  <a:schemeClr val="bg1"/>
                </a:solidFill>
                <a:latin typeface="Times New Roman" panose="02020603050405020304" pitchFamily="18" charset="0"/>
                <a:cs typeface="Times New Roman" panose="02020603050405020304" pitchFamily="18" charset="0"/>
              </a:rPr>
              <a:t> + </a:t>
            </a:r>
            <a:r>
              <a:rPr lang="en-US" sz="2000" i="1" dirty="0">
                <a:solidFill>
                  <a:schemeClr val="bg1"/>
                </a:solidFill>
                <a:latin typeface="Times New Roman" panose="02020603050405020304" pitchFamily="18" charset="0"/>
                <a:cs typeface="Times New Roman" panose="02020603050405020304" pitchFamily="18" charset="0"/>
              </a:rPr>
              <a:t>a</a:t>
            </a:r>
            <a:r>
              <a:rPr lang="en-US" sz="2000" baseline="-25000" dirty="0">
                <a:solidFill>
                  <a:schemeClr val="bg1"/>
                </a:solidFill>
                <a:latin typeface="Times New Roman" panose="02020603050405020304" pitchFamily="18" charset="0"/>
                <a:cs typeface="Times New Roman" panose="02020603050405020304" pitchFamily="18" charset="0"/>
              </a:rPr>
              <a:t>0</a:t>
            </a:r>
          </a:p>
        </p:txBody>
      </p:sp>
      <p:graphicFrame>
        <p:nvGraphicFramePr>
          <p:cNvPr id="40" name="Object 39">
            <a:extLst>
              <a:ext uri="{FF2B5EF4-FFF2-40B4-BE49-F238E27FC236}">
                <a16:creationId xmlns:a16="http://schemas.microsoft.com/office/drawing/2014/main" id="{DF752F15-0BB8-4C8A-87FB-0766546B6C56}"/>
              </a:ext>
            </a:extLst>
          </p:cNvPr>
          <p:cNvGraphicFramePr>
            <a:graphicFrameLocks noChangeAspect="1"/>
          </p:cNvGraphicFramePr>
          <p:nvPr>
            <p:extLst>
              <p:ext uri="{D42A27DB-BD31-4B8C-83A1-F6EECF244321}">
                <p14:modId xmlns:p14="http://schemas.microsoft.com/office/powerpoint/2010/main" val="2555225906"/>
              </p:ext>
            </p:extLst>
          </p:nvPr>
        </p:nvGraphicFramePr>
        <p:xfrm>
          <a:off x="3186113" y="3081338"/>
          <a:ext cx="2505075" cy="809625"/>
        </p:xfrm>
        <a:graphic>
          <a:graphicData uri="http://schemas.openxmlformats.org/presentationml/2006/ole">
            <mc:AlternateContent xmlns:mc="http://schemas.openxmlformats.org/markup-compatibility/2006">
              <mc:Choice xmlns:v="urn:schemas-microsoft-com:vml" Requires="v">
                <p:oleObj spid="_x0000_s2058" name="Equation" r:id="rId6" imgW="1409400" imgH="457200" progId="Equation.DSMT4">
                  <p:embed/>
                </p:oleObj>
              </mc:Choice>
              <mc:Fallback>
                <p:oleObj name="Equation" r:id="rId6" imgW="1409400" imgH="457200" progId="Equation.DSMT4">
                  <p:embed/>
                  <p:pic>
                    <p:nvPicPr>
                      <p:cNvPr id="43" name="Object 42">
                        <a:extLst>
                          <a:ext uri="{FF2B5EF4-FFF2-40B4-BE49-F238E27FC236}">
                            <a16:creationId xmlns:a16="http://schemas.microsoft.com/office/drawing/2014/main" id="{ACA5342E-B894-495D-9A0E-5A0B581A6181}"/>
                          </a:ext>
                        </a:extLst>
                      </p:cNvPr>
                      <p:cNvPicPr/>
                      <p:nvPr/>
                    </p:nvPicPr>
                    <p:blipFill>
                      <a:blip r:embed="rId7"/>
                      <a:stretch>
                        <a:fillRect/>
                      </a:stretch>
                    </p:blipFill>
                    <p:spPr>
                      <a:xfrm>
                        <a:off x="3186113" y="3081338"/>
                        <a:ext cx="2505075" cy="809625"/>
                      </a:xfrm>
                      <a:prstGeom prst="rect">
                        <a:avLst/>
                      </a:prstGeom>
                    </p:spPr>
                  </p:pic>
                </p:oleObj>
              </mc:Fallback>
            </mc:AlternateContent>
          </a:graphicData>
        </a:graphic>
      </p:graphicFrame>
      <p:graphicFrame>
        <p:nvGraphicFramePr>
          <p:cNvPr id="41" name="Object 40">
            <a:extLst>
              <a:ext uri="{FF2B5EF4-FFF2-40B4-BE49-F238E27FC236}">
                <a16:creationId xmlns:a16="http://schemas.microsoft.com/office/drawing/2014/main" id="{8819768E-E108-4144-A8C5-008C51561C03}"/>
              </a:ext>
            </a:extLst>
          </p:cNvPr>
          <p:cNvGraphicFramePr>
            <a:graphicFrameLocks noChangeAspect="1"/>
          </p:cNvGraphicFramePr>
          <p:nvPr>
            <p:extLst>
              <p:ext uri="{D42A27DB-BD31-4B8C-83A1-F6EECF244321}">
                <p14:modId xmlns:p14="http://schemas.microsoft.com/office/powerpoint/2010/main" val="3470778714"/>
              </p:ext>
            </p:extLst>
          </p:nvPr>
        </p:nvGraphicFramePr>
        <p:xfrm>
          <a:off x="7150100" y="3652838"/>
          <a:ext cx="1060450" cy="877887"/>
        </p:xfrm>
        <a:graphic>
          <a:graphicData uri="http://schemas.openxmlformats.org/presentationml/2006/ole">
            <mc:AlternateContent xmlns:mc="http://schemas.openxmlformats.org/markup-compatibility/2006">
              <mc:Choice xmlns:v="urn:schemas-microsoft-com:vml" Requires="v">
                <p:oleObj spid="_x0000_s2059" name="Equation" r:id="rId8" imgW="596880" imgH="495000" progId="Equation.DSMT4">
                  <p:embed/>
                </p:oleObj>
              </mc:Choice>
              <mc:Fallback>
                <p:oleObj name="Equation" r:id="rId8" imgW="596880" imgH="495000" progId="Equation.DSMT4">
                  <p:embed/>
                  <p:pic>
                    <p:nvPicPr>
                      <p:cNvPr id="40" name="Object 39">
                        <a:extLst>
                          <a:ext uri="{FF2B5EF4-FFF2-40B4-BE49-F238E27FC236}">
                            <a16:creationId xmlns:a16="http://schemas.microsoft.com/office/drawing/2014/main" id="{DF752F15-0BB8-4C8A-87FB-0766546B6C56}"/>
                          </a:ext>
                        </a:extLst>
                      </p:cNvPr>
                      <p:cNvPicPr/>
                      <p:nvPr/>
                    </p:nvPicPr>
                    <p:blipFill>
                      <a:blip r:embed="rId9"/>
                      <a:stretch>
                        <a:fillRect/>
                      </a:stretch>
                    </p:blipFill>
                    <p:spPr>
                      <a:xfrm>
                        <a:off x="7150100" y="3652838"/>
                        <a:ext cx="1060450" cy="877887"/>
                      </a:xfrm>
                      <a:prstGeom prst="rect">
                        <a:avLst/>
                      </a:prstGeom>
                    </p:spPr>
                  </p:pic>
                </p:oleObj>
              </mc:Fallback>
            </mc:AlternateContent>
          </a:graphicData>
        </a:graphic>
      </p:graphicFrame>
      <p:cxnSp>
        <p:nvCxnSpPr>
          <p:cNvPr id="42" name="Straight Connector 41">
            <a:extLst>
              <a:ext uri="{FF2B5EF4-FFF2-40B4-BE49-F238E27FC236}">
                <a16:creationId xmlns:a16="http://schemas.microsoft.com/office/drawing/2014/main" id="{39173065-ABE2-43A2-9A84-195CE8D22C2C}"/>
              </a:ext>
            </a:extLst>
          </p:cNvPr>
          <p:cNvCxnSpPr>
            <a:cxnSpLocks/>
          </p:cNvCxnSpPr>
          <p:nvPr/>
        </p:nvCxnSpPr>
        <p:spPr>
          <a:xfrm>
            <a:off x="6458705" y="6156899"/>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F890637F-6987-4925-A547-E1762537F4D8}"/>
              </a:ext>
            </a:extLst>
          </p:cNvPr>
          <p:cNvSpPr txBox="1"/>
          <p:nvPr/>
        </p:nvSpPr>
        <p:spPr>
          <a:xfrm>
            <a:off x="6302252" y="6346145"/>
            <a:ext cx="312906" cy="400110"/>
          </a:xfrm>
          <a:prstGeom prst="rect">
            <a:avLst/>
          </a:prstGeom>
          <a:noFill/>
        </p:spPr>
        <p:txBody>
          <a:bodyPr wrap="none" rtlCol="0">
            <a:spAutoFit/>
          </a:bodyPr>
          <a:lstStyle/>
          <a:p>
            <a:r>
              <a:rPr lang="en-US" sz="2000" dirty="0">
                <a:solidFill>
                  <a:schemeClr val="bg1"/>
                </a:solidFill>
                <a:latin typeface="Times New Roman" panose="02020603050405020304" pitchFamily="18" charset="0"/>
                <a:cs typeface="Times New Roman" panose="02020603050405020304" pitchFamily="18" charset="0"/>
              </a:rPr>
              <a:t>0</a:t>
            </a:r>
            <a:endParaRPr lang="en-US" sz="2000" baseline="-25000" dirty="0">
              <a:solidFill>
                <a:schemeClr val="bg1"/>
              </a:solidFill>
              <a:latin typeface="Times New Roman" panose="02020603050405020304" pitchFamily="18" charset="0"/>
              <a:cs typeface="Times New Roman" panose="02020603050405020304" pitchFamily="18" charset="0"/>
            </a:endParaRPr>
          </a:p>
        </p:txBody>
      </p:sp>
      <p:cxnSp>
        <p:nvCxnSpPr>
          <p:cNvPr id="44" name="Straight Connector 43">
            <a:extLst>
              <a:ext uri="{FF2B5EF4-FFF2-40B4-BE49-F238E27FC236}">
                <a16:creationId xmlns:a16="http://schemas.microsoft.com/office/drawing/2014/main" id="{F70D4CF3-2278-4C08-BFA2-4C5B91B99952}"/>
              </a:ext>
            </a:extLst>
          </p:cNvPr>
          <p:cNvCxnSpPr>
            <a:cxnSpLocks/>
          </p:cNvCxnSpPr>
          <p:nvPr/>
        </p:nvCxnSpPr>
        <p:spPr>
          <a:xfrm flipH="1">
            <a:off x="2358015" y="6258186"/>
            <a:ext cx="5185085" cy="996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1A628776-578C-4623-B0B6-03240927EDE7}"/>
              </a:ext>
            </a:extLst>
          </p:cNvPr>
          <p:cNvCxnSpPr>
            <a:cxnSpLocks/>
          </p:cNvCxnSpPr>
          <p:nvPr/>
        </p:nvCxnSpPr>
        <p:spPr>
          <a:xfrm>
            <a:off x="5499410" y="6156899"/>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81F4765A-BC8F-4337-996B-3951DAF1D266}"/>
              </a:ext>
            </a:extLst>
          </p:cNvPr>
          <p:cNvSpPr txBox="1"/>
          <p:nvPr/>
        </p:nvSpPr>
        <p:spPr>
          <a:xfrm>
            <a:off x="5224335" y="6346145"/>
            <a:ext cx="441146" cy="400110"/>
          </a:xfrm>
          <a:prstGeom prst="rect">
            <a:avLst/>
          </a:prstGeom>
          <a:noFill/>
        </p:spPr>
        <p:txBody>
          <a:bodyPr wrap="none" rtlCol="0">
            <a:spAutoFit/>
          </a:bodyPr>
          <a:lstStyle/>
          <a:p>
            <a:r>
              <a:rPr lang="en-US" sz="2000" dirty="0">
                <a:solidFill>
                  <a:schemeClr val="bg1"/>
                </a:solidFill>
                <a:latin typeface="Times New Roman" panose="02020603050405020304" pitchFamily="18" charset="0"/>
                <a:cs typeface="Times New Roman" panose="02020603050405020304" pitchFamily="18" charset="0"/>
              </a:rPr>
              <a:t>–1</a:t>
            </a:r>
            <a:endParaRPr lang="en-US" sz="2000" baseline="-25000" dirty="0">
              <a:solidFill>
                <a:schemeClr val="bg1"/>
              </a:solidFill>
              <a:latin typeface="Times New Roman" panose="02020603050405020304" pitchFamily="18" charset="0"/>
              <a:cs typeface="Times New Roman" panose="02020603050405020304" pitchFamily="18" charset="0"/>
            </a:endParaRPr>
          </a:p>
        </p:txBody>
      </p:sp>
      <p:cxnSp>
        <p:nvCxnSpPr>
          <p:cNvPr id="47" name="Straight Connector 46">
            <a:extLst>
              <a:ext uri="{FF2B5EF4-FFF2-40B4-BE49-F238E27FC236}">
                <a16:creationId xmlns:a16="http://schemas.microsoft.com/office/drawing/2014/main" id="{233CFD5D-FAC1-449D-9A84-C270EE93ACA6}"/>
              </a:ext>
            </a:extLst>
          </p:cNvPr>
          <p:cNvCxnSpPr>
            <a:cxnSpLocks/>
          </p:cNvCxnSpPr>
          <p:nvPr/>
        </p:nvCxnSpPr>
        <p:spPr>
          <a:xfrm>
            <a:off x="5503757" y="6156899"/>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2E63838A-8FC2-4623-BAAB-0355B81D5E38}"/>
              </a:ext>
            </a:extLst>
          </p:cNvPr>
          <p:cNvCxnSpPr>
            <a:cxnSpLocks/>
          </p:cNvCxnSpPr>
          <p:nvPr/>
        </p:nvCxnSpPr>
        <p:spPr>
          <a:xfrm>
            <a:off x="4573976" y="6156899"/>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6035CA04-71AD-4C15-8BE6-A98F93AC8C54}"/>
              </a:ext>
            </a:extLst>
          </p:cNvPr>
          <p:cNvSpPr txBox="1"/>
          <p:nvPr/>
        </p:nvSpPr>
        <p:spPr>
          <a:xfrm>
            <a:off x="4308466" y="6346145"/>
            <a:ext cx="441146" cy="400110"/>
          </a:xfrm>
          <a:prstGeom prst="rect">
            <a:avLst/>
          </a:prstGeom>
          <a:noFill/>
        </p:spPr>
        <p:txBody>
          <a:bodyPr wrap="none" rtlCol="0">
            <a:spAutoFit/>
          </a:bodyPr>
          <a:lstStyle/>
          <a:p>
            <a:r>
              <a:rPr lang="en-US" sz="2000" dirty="0">
                <a:solidFill>
                  <a:schemeClr val="bg1"/>
                </a:solidFill>
                <a:latin typeface="Times New Roman" panose="02020603050405020304" pitchFamily="18" charset="0"/>
                <a:cs typeface="Times New Roman" panose="02020603050405020304" pitchFamily="18" charset="0"/>
              </a:rPr>
              <a:t>–2</a:t>
            </a:r>
            <a:endParaRPr lang="en-US" sz="2000" baseline="-25000" dirty="0">
              <a:solidFill>
                <a:schemeClr val="bg1"/>
              </a:solidFill>
              <a:latin typeface="Times New Roman" panose="02020603050405020304" pitchFamily="18" charset="0"/>
              <a:cs typeface="Times New Roman" panose="02020603050405020304" pitchFamily="18" charset="0"/>
            </a:endParaRPr>
          </a:p>
        </p:txBody>
      </p:sp>
      <p:cxnSp>
        <p:nvCxnSpPr>
          <p:cNvPr id="50" name="Straight Connector 49">
            <a:extLst>
              <a:ext uri="{FF2B5EF4-FFF2-40B4-BE49-F238E27FC236}">
                <a16:creationId xmlns:a16="http://schemas.microsoft.com/office/drawing/2014/main" id="{A17BFA23-93BD-4D7F-883B-F0E0EB9FCEE6}"/>
              </a:ext>
            </a:extLst>
          </p:cNvPr>
          <p:cNvCxnSpPr>
            <a:cxnSpLocks/>
          </p:cNvCxnSpPr>
          <p:nvPr/>
        </p:nvCxnSpPr>
        <p:spPr>
          <a:xfrm>
            <a:off x="3627417" y="6156899"/>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F0C5355F-10EE-4070-BBC1-6E872F0FFFB6}"/>
              </a:ext>
            </a:extLst>
          </p:cNvPr>
          <p:cNvSpPr txBox="1"/>
          <p:nvPr/>
        </p:nvSpPr>
        <p:spPr>
          <a:xfrm>
            <a:off x="3353518" y="6346145"/>
            <a:ext cx="441146" cy="400110"/>
          </a:xfrm>
          <a:prstGeom prst="rect">
            <a:avLst/>
          </a:prstGeom>
          <a:noFill/>
        </p:spPr>
        <p:txBody>
          <a:bodyPr wrap="none" rtlCol="0">
            <a:spAutoFit/>
          </a:bodyPr>
          <a:lstStyle/>
          <a:p>
            <a:r>
              <a:rPr lang="en-US" sz="2000" dirty="0">
                <a:solidFill>
                  <a:schemeClr val="bg1"/>
                </a:solidFill>
                <a:latin typeface="Times New Roman" panose="02020603050405020304" pitchFamily="18" charset="0"/>
                <a:cs typeface="Times New Roman" panose="02020603050405020304" pitchFamily="18" charset="0"/>
              </a:rPr>
              <a:t>–3</a:t>
            </a:r>
            <a:endParaRPr lang="en-US" sz="2000" baseline="-25000" dirty="0">
              <a:solidFill>
                <a:schemeClr val="bg1"/>
              </a:solidFill>
              <a:latin typeface="Times New Roman" panose="02020603050405020304" pitchFamily="18" charset="0"/>
              <a:cs typeface="Times New Roman" panose="02020603050405020304" pitchFamily="18" charset="0"/>
            </a:endParaRPr>
          </a:p>
        </p:txBody>
      </p:sp>
      <p:cxnSp>
        <p:nvCxnSpPr>
          <p:cNvPr id="52" name="Straight Connector 51">
            <a:extLst>
              <a:ext uri="{FF2B5EF4-FFF2-40B4-BE49-F238E27FC236}">
                <a16:creationId xmlns:a16="http://schemas.microsoft.com/office/drawing/2014/main" id="{B734BCCB-D541-477A-8AB3-A7107C4B7485}"/>
              </a:ext>
            </a:extLst>
          </p:cNvPr>
          <p:cNvCxnSpPr>
            <a:cxnSpLocks/>
          </p:cNvCxnSpPr>
          <p:nvPr/>
        </p:nvCxnSpPr>
        <p:spPr>
          <a:xfrm>
            <a:off x="2680858" y="6156899"/>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36F296E4-7FCC-4082-B352-0059B8E2158B}"/>
              </a:ext>
            </a:extLst>
          </p:cNvPr>
          <p:cNvSpPr txBox="1"/>
          <p:nvPr/>
        </p:nvSpPr>
        <p:spPr>
          <a:xfrm>
            <a:off x="2381792" y="6346145"/>
            <a:ext cx="441146" cy="400110"/>
          </a:xfrm>
          <a:prstGeom prst="rect">
            <a:avLst/>
          </a:prstGeom>
          <a:noFill/>
        </p:spPr>
        <p:txBody>
          <a:bodyPr wrap="none" rtlCol="0">
            <a:spAutoFit/>
          </a:bodyPr>
          <a:lstStyle/>
          <a:p>
            <a:r>
              <a:rPr lang="en-US" sz="2000" dirty="0">
                <a:solidFill>
                  <a:schemeClr val="bg1"/>
                </a:solidFill>
                <a:latin typeface="Times New Roman" panose="02020603050405020304" pitchFamily="18" charset="0"/>
                <a:cs typeface="Times New Roman" panose="02020603050405020304" pitchFamily="18" charset="0"/>
              </a:rPr>
              <a:t>–4</a:t>
            </a:r>
            <a:endParaRPr lang="en-US" sz="2000" baseline="-25000" dirty="0">
              <a:solidFill>
                <a:schemeClr val="bg1"/>
              </a:solidFill>
              <a:latin typeface="Times New Roman" panose="02020603050405020304" pitchFamily="18" charset="0"/>
              <a:cs typeface="Times New Roman" panose="02020603050405020304" pitchFamily="18" charset="0"/>
            </a:endParaRPr>
          </a:p>
        </p:txBody>
      </p:sp>
      <p:cxnSp>
        <p:nvCxnSpPr>
          <p:cNvPr id="54" name="Straight Connector 53">
            <a:extLst>
              <a:ext uri="{FF2B5EF4-FFF2-40B4-BE49-F238E27FC236}">
                <a16:creationId xmlns:a16="http://schemas.microsoft.com/office/drawing/2014/main" id="{BC2419FA-97E5-4F9E-BEC4-41A7AFAB0862}"/>
              </a:ext>
            </a:extLst>
          </p:cNvPr>
          <p:cNvCxnSpPr>
            <a:cxnSpLocks/>
          </p:cNvCxnSpPr>
          <p:nvPr/>
        </p:nvCxnSpPr>
        <p:spPr>
          <a:xfrm>
            <a:off x="7475172" y="6149908"/>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33A33D33-0505-49F3-B70B-F076C6E3052C}"/>
              </a:ext>
            </a:extLst>
          </p:cNvPr>
          <p:cNvSpPr txBox="1"/>
          <p:nvPr/>
        </p:nvSpPr>
        <p:spPr>
          <a:xfrm>
            <a:off x="7318719" y="6339154"/>
            <a:ext cx="312906" cy="400110"/>
          </a:xfrm>
          <a:prstGeom prst="rect">
            <a:avLst/>
          </a:prstGeom>
          <a:noFill/>
        </p:spPr>
        <p:txBody>
          <a:bodyPr wrap="none" rtlCol="0">
            <a:spAutoFit/>
          </a:bodyPr>
          <a:lstStyle/>
          <a:p>
            <a:r>
              <a:rPr lang="en-US" sz="2000" dirty="0">
                <a:solidFill>
                  <a:schemeClr val="bg1"/>
                </a:solidFill>
                <a:latin typeface="Times New Roman" panose="02020603050405020304" pitchFamily="18" charset="0"/>
                <a:cs typeface="Times New Roman" panose="02020603050405020304" pitchFamily="18" charset="0"/>
              </a:rPr>
              <a:t>1</a:t>
            </a:r>
            <a:endParaRPr lang="en-US" sz="2000" baseline="-25000" dirty="0">
              <a:solidFill>
                <a:schemeClr val="bg1"/>
              </a:solidFill>
              <a:latin typeface="Times New Roman" panose="02020603050405020304" pitchFamily="18" charset="0"/>
              <a:cs typeface="Times New Roman" panose="02020603050405020304" pitchFamily="18" charset="0"/>
            </a:endParaRPr>
          </a:p>
        </p:txBody>
      </p:sp>
      <p:pic>
        <p:nvPicPr>
          <p:cNvPr id="12" name="Audio 11">
            <a:hlinkClick r:id="" action="ppaction://media"/>
            <a:extLst>
              <a:ext uri="{FF2B5EF4-FFF2-40B4-BE49-F238E27FC236}">
                <a16:creationId xmlns:a16="http://schemas.microsoft.com/office/drawing/2014/main" id="{4C67F19F-39E2-4742-AAEA-443553732EEB}"/>
              </a:ext>
            </a:extLst>
          </p:cNvPr>
          <p:cNvPicPr>
            <a:picLocks noChangeAspect="1"/>
          </p:cNvPicPr>
          <p:nvPr>
            <a:audioFile r:link="rId4"/>
            <p:extLst>
              <p:ext uri="{DAA4B4D4-6D71-4841-9C94-3DE7FCFB9230}">
                <p14:media xmlns:p14="http://schemas.microsoft.com/office/powerpoint/2010/main" r:embed="rId3"/>
              </p:ext>
            </p:extLst>
          </p:nvPr>
        </p:nvPicPr>
        <p:blipFill>
          <a:blip r:embed="rId10"/>
          <a:stretch>
            <a:fillRect/>
          </a:stretch>
        </p:blipFill>
        <p:spPr>
          <a:xfrm>
            <a:off x="8382000" y="6096000"/>
            <a:ext cx="609600" cy="609600"/>
          </a:xfrm>
          <a:prstGeom prst="rect">
            <a:avLst/>
          </a:prstGeom>
        </p:spPr>
      </p:pic>
      <p:graphicFrame>
        <p:nvGraphicFramePr>
          <p:cNvPr id="39" name="Object 38">
            <a:extLst>
              <a:ext uri="{FF2B5EF4-FFF2-40B4-BE49-F238E27FC236}">
                <a16:creationId xmlns:a16="http://schemas.microsoft.com/office/drawing/2014/main" id="{8819768E-E108-4144-A8C5-008C51561C03}"/>
              </a:ext>
            </a:extLst>
          </p:cNvPr>
          <p:cNvGraphicFramePr>
            <a:graphicFrameLocks noChangeAspect="1"/>
          </p:cNvGraphicFramePr>
          <p:nvPr>
            <p:extLst>
              <p:ext uri="{D42A27DB-BD31-4B8C-83A1-F6EECF244321}">
                <p14:modId xmlns:p14="http://schemas.microsoft.com/office/powerpoint/2010/main" val="3590249826"/>
              </p:ext>
            </p:extLst>
          </p:nvPr>
        </p:nvGraphicFramePr>
        <p:xfrm>
          <a:off x="7481887" y="4164426"/>
          <a:ext cx="1647825" cy="763587"/>
        </p:xfrm>
        <a:graphic>
          <a:graphicData uri="http://schemas.openxmlformats.org/presentationml/2006/ole">
            <mc:AlternateContent xmlns:mc="http://schemas.openxmlformats.org/markup-compatibility/2006">
              <mc:Choice xmlns:v="urn:schemas-microsoft-com:vml" Requires="v">
                <p:oleObj spid="_x0000_s2060" name="Equation" r:id="rId11" imgW="927000" imgH="431640" progId="Equation.DSMT4">
                  <p:embed/>
                </p:oleObj>
              </mc:Choice>
              <mc:Fallback>
                <p:oleObj name="Equation" r:id="rId11" imgW="927000" imgH="431640" progId="Equation.DSMT4">
                  <p:embed/>
                  <p:pic>
                    <p:nvPicPr>
                      <p:cNvPr id="41" name="Object 40">
                        <a:extLst>
                          <a:ext uri="{FF2B5EF4-FFF2-40B4-BE49-F238E27FC236}">
                            <a16:creationId xmlns:a16="http://schemas.microsoft.com/office/drawing/2014/main" id="{8819768E-E108-4144-A8C5-008C51561C03}"/>
                          </a:ext>
                        </a:extLst>
                      </p:cNvPr>
                      <p:cNvPicPr/>
                      <p:nvPr/>
                    </p:nvPicPr>
                    <p:blipFill>
                      <a:blip r:embed="rId12"/>
                      <a:stretch>
                        <a:fillRect/>
                      </a:stretch>
                    </p:blipFill>
                    <p:spPr>
                      <a:xfrm>
                        <a:off x="7481887" y="4164426"/>
                        <a:ext cx="1647825" cy="763587"/>
                      </a:xfrm>
                      <a:prstGeom prst="rect">
                        <a:avLst/>
                      </a:prstGeom>
                    </p:spPr>
                  </p:pic>
                </p:oleObj>
              </mc:Fallback>
            </mc:AlternateContent>
          </a:graphicData>
        </a:graphic>
      </p:graphicFrame>
    </p:spTree>
    <p:custDataLst>
      <p:tags r:id="rId2"/>
    </p:custDataLst>
    <p:extLst>
      <p:ext uri="{BB962C8B-B14F-4D97-AF65-F5344CB8AC3E}">
        <p14:creationId xmlns:p14="http://schemas.microsoft.com/office/powerpoint/2010/main" val="1500280048"/>
      </p:ext>
    </p:extLst>
  </p:cSld>
  <p:clrMapOvr>
    <a:masterClrMapping/>
  </p:clrMapOvr>
  <mc:AlternateContent xmlns:mc="http://schemas.openxmlformats.org/markup-compatibility/2006" xmlns:p14="http://schemas.microsoft.com/office/powerpoint/2010/main">
    <mc:Choice Requires="p14">
      <p:transition spd="slow" p14:dur="2000" advTm="104282"/>
    </mc:Choice>
    <mc:Fallback xmlns="">
      <p:transition spd="slow" advTm="10428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2"/>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27" fill="hold" display="0">
                  <p:stCondLst>
                    <p:cond delay="indefinite"/>
                  </p:stCondLst>
                  <p:endCondLst>
                    <p:cond evt="onStopAudio" delay="0">
                      <p:tgtEl>
                        <p:sldTgt/>
                      </p:tgtEl>
                    </p:cond>
                  </p:endCondLst>
                </p:cTn>
                <p:tgtEl>
                  <p:spTgt spid="12"/>
                </p:tgtEl>
              </p:cMediaNode>
            </p:audio>
          </p:childTnLst>
        </p:cTn>
      </p:par>
    </p:tnLst>
    <p:bldLst>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11B95E66-075F-487A-99DE-4368B6EF0776}"/>
              </a:ext>
            </a:extLst>
          </p:cNvPr>
          <p:cNvSpPr/>
          <p:nvPr/>
        </p:nvSpPr>
        <p:spPr>
          <a:xfrm flipH="1">
            <a:off x="6464753" y="4639111"/>
            <a:ext cx="996870" cy="1619075"/>
          </a:xfrm>
          <a:custGeom>
            <a:avLst/>
            <a:gdLst>
              <a:gd name="connsiteX0" fmla="*/ 0 w 956345"/>
              <a:gd name="connsiteY0" fmla="*/ 1459684 h 1476462"/>
              <a:gd name="connsiteX1" fmla="*/ 16778 w 956345"/>
              <a:gd name="connsiteY1" fmla="*/ 109057 h 1476462"/>
              <a:gd name="connsiteX2" fmla="*/ 956345 w 956345"/>
              <a:gd name="connsiteY2" fmla="*/ 0 h 1476462"/>
              <a:gd name="connsiteX3" fmla="*/ 956345 w 956345"/>
              <a:gd name="connsiteY3" fmla="*/ 1476462 h 1476462"/>
              <a:gd name="connsiteX4" fmla="*/ 0 w 956345"/>
              <a:gd name="connsiteY4" fmla="*/ 1459684 h 1476462"/>
              <a:gd name="connsiteX0" fmla="*/ 8389 w 964734"/>
              <a:gd name="connsiteY0" fmla="*/ 1459684 h 1476462"/>
              <a:gd name="connsiteX1" fmla="*/ 0 w 964734"/>
              <a:gd name="connsiteY1" fmla="*/ 125835 h 1476462"/>
              <a:gd name="connsiteX2" fmla="*/ 964734 w 964734"/>
              <a:gd name="connsiteY2" fmla="*/ 0 h 1476462"/>
              <a:gd name="connsiteX3" fmla="*/ 964734 w 964734"/>
              <a:gd name="connsiteY3" fmla="*/ 1476462 h 1476462"/>
              <a:gd name="connsiteX4" fmla="*/ 8389 w 964734"/>
              <a:gd name="connsiteY4" fmla="*/ 1459684 h 1476462"/>
              <a:gd name="connsiteX0" fmla="*/ 16582 w 972927"/>
              <a:gd name="connsiteY0" fmla="*/ 1602297 h 1619075"/>
              <a:gd name="connsiteX1" fmla="*/ 0 w 972927"/>
              <a:gd name="connsiteY1" fmla="*/ 0 h 1619075"/>
              <a:gd name="connsiteX2" fmla="*/ 972927 w 972927"/>
              <a:gd name="connsiteY2" fmla="*/ 142613 h 1619075"/>
              <a:gd name="connsiteX3" fmla="*/ 972927 w 972927"/>
              <a:gd name="connsiteY3" fmla="*/ 1619075 h 1619075"/>
              <a:gd name="connsiteX4" fmla="*/ 16582 w 972927"/>
              <a:gd name="connsiteY4" fmla="*/ 1602297 h 1619075"/>
              <a:gd name="connsiteX0" fmla="*/ 830 w 973561"/>
              <a:gd name="connsiteY0" fmla="*/ 1610686 h 1619075"/>
              <a:gd name="connsiteX1" fmla="*/ 634 w 973561"/>
              <a:gd name="connsiteY1" fmla="*/ 0 h 1619075"/>
              <a:gd name="connsiteX2" fmla="*/ 973561 w 973561"/>
              <a:gd name="connsiteY2" fmla="*/ 142613 h 1619075"/>
              <a:gd name="connsiteX3" fmla="*/ 973561 w 973561"/>
              <a:gd name="connsiteY3" fmla="*/ 1619075 h 1619075"/>
              <a:gd name="connsiteX4" fmla="*/ 830 w 973561"/>
              <a:gd name="connsiteY4" fmla="*/ 1610686 h 1619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3561" h="1619075">
                <a:moveTo>
                  <a:pt x="830" y="1610686"/>
                </a:moveTo>
                <a:cubicBezTo>
                  <a:pt x="-1966" y="1166070"/>
                  <a:pt x="3430" y="444616"/>
                  <a:pt x="634" y="0"/>
                </a:cubicBezTo>
                <a:lnTo>
                  <a:pt x="973561" y="142613"/>
                </a:lnTo>
                <a:lnTo>
                  <a:pt x="973561" y="1619075"/>
                </a:lnTo>
                <a:lnTo>
                  <a:pt x="830" y="1610686"/>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Approximating the </a:t>
            </a:r>
            <a:r>
              <a:rPr lang="en-US" dirty="0" smtClean="0"/>
              <a:t>integral</a:t>
            </a:r>
            <a:endParaRPr lang="en-CA" dirty="0"/>
          </a:p>
        </p:txBody>
      </p:sp>
      <p:sp>
        <p:nvSpPr>
          <p:cNvPr id="3" name="Content Placeholder 2"/>
          <p:cNvSpPr>
            <a:spLocks noGrp="1"/>
          </p:cNvSpPr>
          <p:nvPr>
            <p:ph idx="1"/>
          </p:nvPr>
        </p:nvSpPr>
        <p:spPr>
          <a:xfrm>
            <a:off x="457199" y="1600200"/>
            <a:ext cx="7924801" cy="4525963"/>
          </a:xfrm>
        </p:spPr>
        <p:txBody>
          <a:bodyPr/>
          <a:lstStyle/>
          <a:p>
            <a:r>
              <a:rPr lang="en-US" dirty="0"/>
              <a:t>Similarly, we can estimate the integral over the next time interval:</a:t>
            </a:r>
          </a:p>
          <a:p>
            <a:pPr lvl="1"/>
            <a:endParaRPr lang="en-US" dirty="0">
              <a:solidFill>
                <a:prstClr val="white"/>
              </a:solidFill>
              <a:latin typeface="Consolas" panose="020B0609020204030204" pitchFamily="49" charset="0"/>
            </a:endParaRPr>
          </a:p>
          <a:p>
            <a:pPr lvl="1"/>
            <a:endParaRPr lang="en-US" dirty="0">
              <a:solidFill>
                <a:prstClr val="white"/>
              </a:solidFill>
              <a:latin typeface="Consolas" panose="020B0609020204030204" pitchFamily="49" charset="0"/>
            </a:endParaRPr>
          </a:p>
          <a:p>
            <a:pPr lvl="1"/>
            <a:r>
              <a:rPr lang="en-US" dirty="0">
                <a:solidFill>
                  <a:prstClr val="white"/>
                </a:solidFill>
              </a:rPr>
              <a:t>Once again, we account for scaling:</a:t>
            </a:r>
            <a:endParaRPr lang="fr-FR" dirty="0">
              <a:latin typeface="Consolas" panose="020B0609020204030204" pitchFamily="49" charset="0"/>
            </a:endParaRPr>
          </a:p>
          <a:p>
            <a:pPr lvl="1"/>
            <a:endParaRPr lang="fr-FR" sz="1800" dirty="0">
              <a:latin typeface="Consolas" panose="020B0609020204030204" pitchFamily="49" charset="0"/>
            </a:endParaRPr>
          </a:p>
        </p:txBody>
      </p:sp>
      <p:sp>
        <p:nvSpPr>
          <p:cNvPr id="4" name="Footer Placeholder 3"/>
          <p:cNvSpPr>
            <a:spLocks noGrp="1"/>
          </p:cNvSpPr>
          <p:nvPr>
            <p:ph type="ftr" sz="quarter" idx="11"/>
          </p:nvPr>
        </p:nvSpPr>
        <p:spPr/>
        <p:txBody>
          <a:bodyPr/>
          <a:lstStyle/>
          <a:p>
            <a:r>
              <a:rPr lang="en-US"/>
              <a:t>Approximating the integral using least-squares best-fitting polynomials</a:t>
            </a:r>
            <a:endParaRPr lang="en-CA"/>
          </a:p>
        </p:txBody>
      </p:sp>
      <p:sp>
        <p:nvSpPr>
          <p:cNvPr id="7" name="Slide Number Placeholder 6"/>
          <p:cNvSpPr>
            <a:spLocks noGrp="1"/>
          </p:cNvSpPr>
          <p:nvPr>
            <p:ph type="sldNum" sz="quarter" idx="12"/>
          </p:nvPr>
        </p:nvSpPr>
        <p:spPr/>
        <p:txBody>
          <a:bodyPr/>
          <a:lstStyle/>
          <a:p>
            <a:fld id="{42EF6DC8-DA9C-4533-8A40-BB00A2545AF8}" type="slidenum">
              <a:rPr lang="en-CA" smtClean="0"/>
              <a:pPr/>
              <a:t>4</a:t>
            </a:fld>
            <a:endParaRPr lang="en-CA" dirty="0"/>
          </a:p>
        </p:txBody>
      </p:sp>
      <p:cxnSp>
        <p:nvCxnSpPr>
          <p:cNvPr id="13" name="Straight Connector 12">
            <a:extLst>
              <a:ext uri="{FF2B5EF4-FFF2-40B4-BE49-F238E27FC236}">
                <a16:creationId xmlns:a16="http://schemas.microsoft.com/office/drawing/2014/main" id="{79F1895C-0EA4-4ECF-9CC2-333159911B77}"/>
              </a:ext>
            </a:extLst>
          </p:cNvPr>
          <p:cNvCxnSpPr>
            <a:cxnSpLocks/>
          </p:cNvCxnSpPr>
          <p:nvPr/>
        </p:nvCxnSpPr>
        <p:spPr>
          <a:xfrm flipV="1">
            <a:off x="2358015" y="4639111"/>
            <a:ext cx="5185085" cy="645472"/>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CBC50780-8850-4DCB-BDFD-C0216AB5F785}"/>
              </a:ext>
            </a:extLst>
          </p:cNvPr>
          <p:cNvCxnSpPr>
            <a:cxnSpLocks/>
          </p:cNvCxnSpPr>
          <p:nvPr/>
        </p:nvCxnSpPr>
        <p:spPr>
          <a:xfrm>
            <a:off x="6458705" y="6156899"/>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EC0F0E6D-612C-4349-B4E2-C9F5A436AB40}"/>
              </a:ext>
            </a:extLst>
          </p:cNvPr>
          <p:cNvSpPr txBox="1"/>
          <p:nvPr/>
        </p:nvSpPr>
        <p:spPr>
          <a:xfrm>
            <a:off x="6302252" y="6346145"/>
            <a:ext cx="312906" cy="400110"/>
          </a:xfrm>
          <a:prstGeom prst="rect">
            <a:avLst/>
          </a:prstGeom>
          <a:noFill/>
        </p:spPr>
        <p:txBody>
          <a:bodyPr wrap="none" rtlCol="0">
            <a:spAutoFit/>
          </a:bodyPr>
          <a:lstStyle/>
          <a:p>
            <a:r>
              <a:rPr lang="en-US" sz="2000" dirty="0">
                <a:solidFill>
                  <a:schemeClr val="bg1"/>
                </a:solidFill>
                <a:latin typeface="Times New Roman" panose="02020603050405020304" pitchFamily="18" charset="0"/>
                <a:cs typeface="Times New Roman" panose="02020603050405020304" pitchFamily="18" charset="0"/>
              </a:rPr>
              <a:t>0</a:t>
            </a:r>
            <a:endParaRPr lang="en-US" sz="2000" baseline="-25000" dirty="0">
              <a:solidFill>
                <a:schemeClr val="bg1"/>
              </a:solidFill>
              <a:latin typeface="Times New Roman" panose="02020603050405020304" pitchFamily="18" charset="0"/>
              <a:cs typeface="Times New Roman" panose="02020603050405020304" pitchFamily="18" charset="0"/>
            </a:endParaRPr>
          </a:p>
        </p:txBody>
      </p:sp>
      <p:cxnSp>
        <p:nvCxnSpPr>
          <p:cNvPr id="16" name="Straight Connector 15">
            <a:extLst>
              <a:ext uri="{FF2B5EF4-FFF2-40B4-BE49-F238E27FC236}">
                <a16:creationId xmlns:a16="http://schemas.microsoft.com/office/drawing/2014/main" id="{7D11EFE1-B769-4502-9ACD-D8D6D20C9E30}"/>
              </a:ext>
            </a:extLst>
          </p:cNvPr>
          <p:cNvCxnSpPr>
            <a:cxnSpLocks/>
          </p:cNvCxnSpPr>
          <p:nvPr/>
        </p:nvCxnSpPr>
        <p:spPr>
          <a:xfrm flipH="1">
            <a:off x="2358015" y="6258186"/>
            <a:ext cx="5185085" cy="996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20588A7-C834-4046-8BDC-AB4FC64B8B8F}"/>
              </a:ext>
            </a:extLst>
          </p:cNvPr>
          <p:cNvCxnSpPr>
            <a:cxnSpLocks/>
          </p:cNvCxnSpPr>
          <p:nvPr/>
        </p:nvCxnSpPr>
        <p:spPr>
          <a:xfrm>
            <a:off x="5499410" y="6156899"/>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A963470C-1CC2-46B5-977C-3CD51F967271}"/>
              </a:ext>
            </a:extLst>
          </p:cNvPr>
          <p:cNvSpPr txBox="1"/>
          <p:nvPr/>
        </p:nvSpPr>
        <p:spPr>
          <a:xfrm>
            <a:off x="5224335" y="6346145"/>
            <a:ext cx="441146" cy="400110"/>
          </a:xfrm>
          <a:prstGeom prst="rect">
            <a:avLst/>
          </a:prstGeom>
          <a:noFill/>
        </p:spPr>
        <p:txBody>
          <a:bodyPr wrap="none" rtlCol="0">
            <a:spAutoFit/>
          </a:bodyPr>
          <a:lstStyle/>
          <a:p>
            <a:r>
              <a:rPr lang="en-US" sz="2000" dirty="0">
                <a:solidFill>
                  <a:schemeClr val="bg1"/>
                </a:solidFill>
                <a:latin typeface="Times New Roman" panose="02020603050405020304" pitchFamily="18" charset="0"/>
                <a:cs typeface="Times New Roman" panose="02020603050405020304" pitchFamily="18" charset="0"/>
              </a:rPr>
              <a:t>–1</a:t>
            </a:r>
            <a:endParaRPr lang="en-US" sz="2000" baseline="-25000" dirty="0">
              <a:solidFill>
                <a:schemeClr val="bg1"/>
              </a:solidFill>
              <a:latin typeface="Times New Roman" panose="02020603050405020304" pitchFamily="18" charset="0"/>
              <a:cs typeface="Times New Roman" panose="02020603050405020304" pitchFamily="18" charset="0"/>
            </a:endParaRPr>
          </a:p>
        </p:txBody>
      </p:sp>
      <p:cxnSp>
        <p:nvCxnSpPr>
          <p:cNvPr id="19" name="Straight Connector 18">
            <a:extLst>
              <a:ext uri="{FF2B5EF4-FFF2-40B4-BE49-F238E27FC236}">
                <a16:creationId xmlns:a16="http://schemas.microsoft.com/office/drawing/2014/main" id="{6B8D7D2F-9F6D-4A5E-BAEC-0FC17D4858C6}"/>
              </a:ext>
            </a:extLst>
          </p:cNvPr>
          <p:cNvCxnSpPr>
            <a:cxnSpLocks/>
          </p:cNvCxnSpPr>
          <p:nvPr/>
        </p:nvCxnSpPr>
        <p:spPr>
          <a:xfrm>
            <a:off x="5503757" y="6156899"/>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D410E84C-B26B-47AF-B818-BF8B1F4DDFFF}"/>
              </a:ext>
            </a:extLst>
          </p:cNvPr>
          <p:cNvCxnSpPr>
            <a:cxnSpLocks/>
          </p:cNvCxnSpPr>
          <p:nvPr/>
        </p:nvCxnSpPr>
        <p:spPr>
          <a:xfrm>
            <a:off x="4573976" y="6156899"/>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F1EAD00B-9B1B-4564-9FA8-CC19DAC7A1DC}"/>
              </a:ext>
            </a:extLst>
          </p:cNvPr>
          <p:cNvSpPr txBox="1"/>
          <p:nvPr/>
        </p:nvSpPr>
        <p:spPr>
          <a:xfrm>
            <a:off x="4308466" y="6346145"/>
            <a:ext cx="441146" cy="400110"/>
          </a:xfrm>
          <a:prstGeom prst="rect">
            <a:avLst/>
          </a:prstGeom>
          <a:noFill/>
        </p:spPr>
        <p:txBody>
          <a:bodyPr wrap="none" rtlCol="0">
            <a:spAutoFit/>
          </a:bodyPr>
          <a:lstStyle/>
          <a:p>
            <a:r>
              <a:rPr lang="en-US" sz="2000" dirty="0">
                <a:solidFill>
                  <a:schemeClr val="bg1"/>
                </a:solidFill>
                <a:latin typeface="Times New Roman" panose="02020603050405020304" pitchFamily="18" charset="0"/>
                <a:cs typeface="Times New Roman" panose="02020603050405020304" pitchFamily="18" charset="0"/>
              </a:rPr>
              <a:t>–2</a:t>
            </a:r>
            <a:endParaRPr lang="en-US" sz="2000" baseline="-25000" dirty="0">
              <a:solidFill>
                <a:schemeClr val="bg1"/>
              </a:solidFill>
              <a:latin typeface="Times New Roman" panose="02020603050405020304" pitchFamily="18" charset="0"/>
              <a:cs typeface="Times New Roman" panose="02020603050405020304" pitchFamily="18" charset="0"/>
            </a:endParaRPr>
          </a:p>
        </p:txBody>
      </p:sp>
      <p:cxnSp>
        <p:nvCxnSpPr>
          <p:cNvPr id="22" name="Straight Connector 21">
            <a:extLst>
              <a:ext uri="{FF2B5EF4-FFF2-40B4-BE49-F238E27FC236}">
                <a16:creationId xmlns:a16="http://schemas.microsoft.com/office/drawing/2014/main" id="{56BF45D5-04D0-420B-B01D-0F4988823C79}"/>
              </a:ext>
            </a:extLst>
          </p:cNvPr>
          <p:cNvCxnSpPr>
            <a:cxnSpLocks/>
          </p:cNvCxnSpPr>
          <p:nvPr/>
        </p:nvCxnSpPr>
        <p:spPr>
          <a:xfrm>
            <a:off x="3627417" y="6156899"/>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92F7E245-F75A-4AF0-9D58-BD1A5F23953D}"/>
              </a:ext>
            </a:extLst>
          </p:cNvPr>
          <p:cNvSpPr txBox="1"/>
          <p:nvPr/>
        </p:nvSpPr>
        <p:spPr>
          <a:xfrm>
            <a:off x="3353518" y="6346145"/>
            <a:ext cx="441146" cy="400110"/>
          </a:xfrm>
          <a:prstGeom prst="rect">
            <a:avLst/>
          </a:prstGeom>
          <a:noFill/>
        </p:spPr>
        <p:txBody>
          <a:bodyPr wrap="none" rtlCol="0">
            <a:spAutoFit/>
          </a:bodyPr>
          <a:lstStyle/>
          <a:p>
            <a:r>
              <a:rPr lang="en-US" sz="2000" dirty="0">
                <a:solidFill>
                  <a:schemeClr val="bg1"/>
                </a:solidFill>
                <a:latin typeface="Times New Roman" panose="02020603050405020304" pitchFamily="18" charset="0"/>
                <a:cs typeface="Times New Roman" panose="02020603050405020304" pitchFamily="18" charset="0"/>
              </a:rPr>
              <a:t>–3</a:t>
            </a:r>
            <a:endParaRPr lang="en-US" sz="2000" baseline="-25000" dirty="0">
              <a:solidFill>
                <a:schemeClr val="bg1"/>
              </a:solidFill>
              <a:latin typeface="Times New Roman" panose="02020603050405020304" pitchFamily="18" charset="0"/>
              <a:cs typeface="Times New Roman" panose="02020603050405020304" pitchFamily="18" charset="0"/>
            </a:endParaRPr>
          </a:p>
        </p:txBody>
      </p:sp>
      <p:cxnSp>
        <p:nvCxnSpPr>
          <p:cNvPr id="24" name="Straight Connector 23">
            <a:extLst>
              <a:ext uri="{FF2B5EF4-FFF2-40B4-BE49-F238E27FC236}">
                <a16:creationId xmlns:a16="http://schemas.microsoft.com/office/drawing/2014/main" id="{46DE4A6F-BC51-4FFB-97AD-DCD93415A761}"/>
              </a:ext>
            </a:extLst>
          </p:cNvPr>
          <p:cNvCxnSpPr>
            <a:cxnSpLocks/>
          </p:cNvCxnSpPr>
          <p:nvPr/>
        </p:nvCxnSpPr>
        <p:spPr>
          <a:xfrm>
            <a:off x="2680858" y="6156899"/>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A302683B-D9D0-44C6-9BC0-F340BFAE1C7C}"/>
              </a:ext>
            </a:extLst>
          </p:cNvPr>
          <p:cNvSpPr txBox="1"/>
          <p:nvPr/>
        </p:nvSpPr>
        <p:spPr>
          <a:xfrm>
            <a:off x="2381792" y="6346145"/>
            <a:ext cx="441146" cy="400110"/>
          </a:xfrm>
          <a:prstGeom prst="rect">
            <a:avLst/>
          </a:prstGeom>
          <a:noFill/>
        </p:spPr>
        <p:txBody>
          <a:bodyPr wrap="none" rtlCol="0">
            <a:spAutoFit/>
          </a:bodyPr>
          <a:lstStyle/>
          <a:p>
            <a:r>
              <a:rPr lang="en-US" sz="2000" dirty="0">
                <a:solidFill>
                  <a:schemeClr val="bg1"/>
                </a:solidFill>
                <a:latin typeface="Times New Roman" panose="02020603050405020304" pitchFamily="18" charset="0"/>
                <a:cs typeface="Times New Roman" panose="02020603050405020304" pitchFamily="18" charset="0"/>
              </a:rPr>
              <a:t>–4</a:t>
            </a:r>
            <a:endParaRPr lang="en-US" sz="2000" baseline="-25000" dirty="0">
              <a:solidFill>
                <a:schemeClr val="bg1"/>
              </a:solidFill>
              <a:latin typeface="Times New Roman" panose="02020603050405020304" pitchFamily="18" charset="0"/>
              <a:cs typeface="Times New Roman" panose="02020603050405020304" pitchFamily="18" charset="0"/>
            </a:endParaRPr>
          </a:p>
        </p:txBody>
      </p:sp>
      <p:sp>
        <p:nvSpPr>
          <p:cNvPr id="26" name="Oval 25">
            <a:extLst>
              <a:ext uri="{FF2B5EF4-FFF2-40B4-BE49-F238E27FC236}">
                <a16:creationId xmlns:a16="http://schemas.microsoft.com/office/drawing/2014/main" id="{FCF850EE-ED79-4254-A3F5-D0B45FE36946}"/>
              </a:ext>
            </a:extLst>
          </p:cNvPr>
          <p:cNvSpPr/>
          <p:nvPr/>
        </p:nvSpPr>
        <p:spPr>
          <a:xfrm>
            <a:off x="3581697" y="5166360"/>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DAF2A3FD-A636-4372-B42C-A559E18222C5}"/>
              </a:ext>
            </a:extLst>
          </p:cNvPr>
          <p:cNvSpPr/>
          <p:nvPr/>
        </p:nvSpPr>
        <p:spPr>
          <a:xfrm>
            <a:off x="5458820" y="4890995"/>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40A37E7E-403B-4970-8911-E75EF1F03F13}"/>
              </a:ext>
            </a:extLst>
          </p:cNvPr>
          <p:cNvSpPr/>
          <p:nvPr/>
        </p:nvSpPr>
        <p:spPr>
          <a:xfrm>
            <a:off x="6409210" y="4598779"/>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2DEE85A0-39D9-48DB-817E-B63907152C5B}"/>
              </a:ext>
            </a:extLst>
          </p:cNvPr>
          <p:cNvSpPr/>
          <p:nvPr/>
        </p:nvSpPr>
        <p:spPr>
          <a:xfrm>
            <a:off x="4524481" y="4747684"/>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87CFA33B-FAE7-425C-8279-1DC3765DEE21}"/>
              </a:ext>
            </a:extLst>
          </p:cNvPr>
          <p:cNvSpPr/>
          <p:nvPr/>
        </p:nvSpPr>
        <p:spPr>
          <a:xfrm>
            <a:off x="2633073" y="5560718"/>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8112067-E01C-4893-8DFE-C3A51EA86865}"/>
              </a:ext>
            </a:extLst>
          </p:cNvPr>
          <p:cNvSpPr txBox="1"/>
          <p:nvPr/>
        </p:nvSpPr>
        <p:spPr>
          <a:xfrm>
            <a:off x="2295355" y="5160608"/>
            <a:ext cx="553357" cy="400110"/>
          </a:xfrm>
          <a:prstGeom prst="rect">
            <a:avLst/>
          </a:prstGeom>
          <a:noFill/>
        </p:spPr>
        <p:txBody>
          <a:bodyPr wrap="none" rtlCol="0">
            <a:spAutoFit/>
          </a:bodyPr>
          <a:lstStyle/>
          <a:p>
            <a:r>
              <a:rPr lang="en-US" sz="2000" i="1" dirty="0" err="1">
                <a:solidFill>
                  <a:schemeClr val="bg1"/>
                </a:solidFill>
                <a:latin typeface="Times New Roman" panose="02020603050405020304" pitchFamily="18" charset="0"/>
                <a:cs typeface="Times New Roman" panose="02020603050405020304" pitchFamily="18" charset="0"/>
              </a:rPr>
              <a:t>y</a:t>
            </a:r>
            <a:r>
              <a:rPr lang="en-US" sz="2000" i="1" baseline="-25000" dirty="0" err="1">
                <a:solidFill>
                  <a:schemeClr val="bg1"/>
                </a:solidFill>
                <a:latin typeface="Times New Roman" panose="02020603050405020304" pitchFamily="18" charset="0"/>
                <a:cs typeface="Times New Roman" panose="02020603050405020304" pitchFamily="18" charset="0"/>
              </a:rPr>
              <a:t>n</a:t>
            </a:r>
            <a:r>
              <a:rPr lang="en-US" sz="2000" i="1" baseline="-25000" dirty="0">
                <a:solidFill>
                  <a:schemeClr val="bg1"/>
                </a:solidFill>
                <a:latin typeface="Times New Roman" panose="02020603050405020304" pitchFamily="18" charset="0"/>
                <a:cs typeface="Times New Roman" panose="02020603050405020304" pitchFamily="18" charset="0"/>
              </a:rPr>
              <a:t>–</a:t>
            </a:r>
            <a:r>
              <a:rPr lang="en-US" sz="2000" baseline="-25000" dirty="0">
                <a:solidFill>
                  <a:schemeClr val="bg1"/>
                </a:solidFill>
                <a:latin typeface="Times New Roman" panose="02020603050405020304" pitchFamily="18" charset="0"/>
                <a:cs typeface="Times New Roman" panose="02020603050405020304" pitchFamily="18" charset="0"/>
              </a:rPr>
              <a:t>4</a:t>
            </a:r>
          </a:p>
        </p:txBody>
      </p:sp>
      <p:sp>
        <p:nvSpPr>
          <p:cNvPr id="32" name="TextBox 31">
            <a:extLst>
              <a:ext uri="{FF2B5EF4-FFF2-40B4-BE49-F238E27FC236}">
                <a16:creationId xmlns:a16="http://schemas.microsoft.com/office/drawing/2014/main" id="{CA18FBB7-C261-490F-8AF0-3F3B4DA4CA95}"/>
              </a:ext>
            </a:extLst>
          </p:cNvPr>
          <p:cNvSpPr txBox="1"/>
          <p:nvPr/>
        </p:nvSpPr>
        <p:spPr>
          <a:xfrm>
            <a:off x="3634617" y="5027689"/>
            <a:ext cx="553357" cy="400110"/>
          </a:xfrm>
          <a:prstGeom prst="rect">
            <a:avLst/>
          </a:prstGeom>
          <a:noFill/>
        </p:spPr>
        <p:txBody>
          <a:bodyPr wrap="none" rtlCol="0">
            <a:spAutoFit/>
          </a:bodyPr>
          <a:lstStyle/>
          <a:p>
            <a:r>
              <a:rPr lang="en-US" sz="2000" i="1" dirty="0" err="1">
                <a:solidFill>
                  <a:schemeClr val="bg1"/>
                </a:solidFill>
                <a:latin typeface="Times New Roman" panose="02020603050405020304" pitchFamily="18" charset="0"/>
                <a:cs typeface="Times New Roman" panose="02020603050405020304" pitchFamily="18" charset="0"/>
              </a:rPr>
              <a:t>y</a:t>
            </a:r>
            <a:r>
              <a:rPr lang="en-US" sz="2000" i="1" baseline="-25000" dirty="0" err="1">
                <a:solidFill>
                  <a:schemeClr val="bg1"/>
                </a:solidFill>
                <a:latin typeface="Times New Roman" panose="02020603050405020304" pitchFamily="18" charset="0"/>
                <a:cs typeface="Times New Roman" panose="02020603050405020304" pitchFamily="18" charset="0"/>
              </a:rPr>
              <a:t>n</a:t>
            </a:r>
            <a:r>
              <a:rPr lang="en-US" sz="2000" i="1" baseline="-25000" dirty="0">
                <a:solidFill>
                  <a:schemeClr val="bg1"/>
                </a:solidFill>
                <a:latin typeface="Times New Roman" panose="02020603050405020304" pitchFamily="18" charset="0"/>
                <a:cs typeface="Times New Roman" panose="02020603050405020304" pitchFamily="18" charset="0"/>
              </a:rPr>
              <a:t>–</a:t>
            </a:r>
            <a:r>
              <a:rPr lang="en-US" sz="2000" baseline="-25000" dirty="0">
                <a:solidFill>
                  <a:schemeClr val="bg1"/>
                </a:solidFill>
                <a:latin typeface="Times New Roman" panose="02020603050405020304" pitchFamily="18" charset="0"/>
                <a:cs typeface="Times New Roman" panose="02020603050405020304" pitchFamily="18" charset="0"/>
              </a:rPr>
              <a:t>3</a:t>
            </a:r>
          </a:p>
        </p:txBody>
      </p:sp>
      <p:sp>
        <p:nvSpPr>
          <p:cNvPr id="33" name="TextBox 32">
            <a:extLst>
              <a:ext uri="{FF2B5EF4-FFF2-40B4-BE49-F238E27FC236}">
                <a16:creationId xmlns:a16="http://schemas.microsoft.com/office/drawing/2014/main" id="{453B768F-EA5A-4DAA-90DF-1117A81C36DF}"/>
              </a:ext>
            </a:extLst>
          </p:cNvPr>
          <p:cNvSpPr txBox="1"/>
          <p:nvPr/>
        </p:nvSpPr>
        <p:spPr>
          <a:xfrm>
            <a:off x="3992941" y="4530851"/>
            <a:ext cx="553357" cy="400110"/>
          </a:xfrm>
          <a:prstGeom prst="rect">
            <a:avLst/>
          </a:prstGeom>
          <a:noFill/>
        </p:spPr>
        <p:txBody>
          <a:bodyPr wrap="none" rtlCol="0">
            <a:spAutoFit/>
          </a:bodyPr>
          <a:lstStyle/>
          <a:p>
            <a:r>
              <a:rPr lang="en-US" sz="2000" i="1" dirty="0" err="1">
                <a:solidFill>
                  <a:schemeClr val="bg1"/>
                </a:solidFill>
                <a:latin typeface="Times New Roman" panose="02020603050405020304" pitchFamily="18" charset="0"/>
                <a:cs typeface="Times New Roman" panose="02020603050405020304" pitchFamily="18" charset="0"/>
              </a:rPr>
              <a:t>y</a:t>
            </a:r>
            <a:r>
              <a:rPr lang="en-US" sz="2000" i="1" baseline="-25000" dirty="0" err="1">
                <a:solidFill>
                  <a:schemeClr val="bg1"/>
                </a:solidFill>
                <a:latin typeface="Times New Roman" panose="02020603050405020304" pitchFamily="18" charset="0"/>
                <a:cs typeface="Times New Roman" panose="02020603050405020304" pitchFamily="18" charset="0"/>
              </a:rPr>
              <a:t>n</a:t>
            </a:r>
            <a:r>
              <a:rPr lang="en-US" sz="2000" i="1" baseline="-25000" dirty="0">
                <a:solidFill>
                  <a:schemeClr val="bg1"/>
                </a:solidFill>
                <a:latin typeface="Times New Roman" panose="02020603050405020304" pitchFamily="18" charset="0"/>
                <a:cs typeface="Times New Roman" panose="02020603050405020304" pitchFamily="18" charset="0"/>
              </a:rPr>
              <a:t>–</a:t>
            </a:r>
            <a:r>
              <a:rPr lang="en-US" sz="2000" baseline="-25000" dirty="0">
                <a:solidFill>
                  <a:schemeClr val="bg1"/>
                </a:solidFill>
                <a:latin typeface="Times New Roman" panose="02020603050405020304" pitchFamily="18" charset="0"/>
                <a:cs typeface="Times New Roman" panose="02020603050405020304" pitchFamily="18" charset="0"/>
              </a:rPr>
              <a:t>2</a:t>
            </a:r>
          </a:p>
        </p:txBody>
      </p:sp>
      <p:sp>
        <p:nvSpPr>
          <p:cNvPr id="34" name="TextBox 33">
            <a:extLst>
              <a:ext uri="{FF2B5EF4-FFF2-40B4-BE49-F238E27FC236}">
                <a16:creationId xmlns:a16="http://schemas.microsoft.com/office/drawing/2014/main" id="{9124270F-6CBE-4324-9778-F7D1E328ADBC}"/>
              </a:ext>
            </a:extLst>
          </p:cNvPr>
          <p:cNvSpPr txBox="1"/>
          <p:nvPr/>
        </p:nvSpPr>
        <p:spPr>
          <a:xfrm>
            <a:off x="5523571" y="4790200"/>
            <a:ext cx="553357" cy="400110"/>
          </a:xfrm>
          <a:prstGeom prst="rect">
            <a:avLst/>
          </a:prstGeom>
          <a:noFill/>
        </p:spPr>
        <p:txBody>
          <a:bodyPr wrap="none" rtlCol="0">
            <a:spAutoFit/>
          </a:bodyPr>
          <a:lstStyle/>
          <a:p>
            <a:r>
              <a:rPr lang="en-US" sz="2000" i="1" dirty="0" err="1">
                <a:solidFill>
                  <a:schemeClr val="bg1"/>
                </a:solidFill>
                <a:latin typeface="Times New Roman" panose="02020603050405020304" pitchFamily="18" charset="0"/>
                <a:cs typeface="Times New Roman" panose="02020603050405020304" pitchFamily="18" charset="0"/>
              </a:rPr>
              <a:t>y</a:t>
            </a:r>
            <a:r>
              <a:rPr lang="en-US" sz="2000" i="1" baseline="-25000" dirty="0" err="1">
                <a:solidFill>
                  <a:schemeClr val="bg1"/>
                </a:solidFill>
                <a:latin typeface="Times New Roman" panose="02020603050405020304" pitchFamily="18" charset="0"/>
                <a:cs typeface="Times New Roman" panose="02020603050405020304" pitchFamily="18" charset="0"/>
              </a:rPr>
              <a:t>n</a:t>
            </a:r>
            <a:r>
              <a:rPr lang="en-US" sz="2000" i="1" baseline="-25000" dirty="0">
                <a:solidFill>
                  <a:schemeClr val="bg1"/>
                </a:solidFill>
                <a:latin typeface="Times New Roman" panose="02020603050405020304" pitchFamily="18" charset="0"/>
                <a:cs typeface="Times New Roman" panose="02020603050405020304" pitchFamily="18" charset="0"/>
              </a:rPr>
              <a:t>–</a:t>
            </a:r>
            <a:r>
              <a:rPr lang="en-US" sz="2000" baseline="-25000" dirty="0">
                <a:solidFill>
                  <a:schemeClr val="bg1"/>
                </a:solidFill>
                <a:latin typeface="Times New Roman" panose="02020603050405020304" pitchFamily="18" charset="0"/>
                <a:cs typeface="Times New Roman" panose="02020603050405020304" pitchFamily="18" charset="0"/>
              </a:rPr>
              <a:t>1</a:t>
            </a:r>
          </a:p>
        </p:txBody>
      </p:sp>
      <p:sp>
        <p:nvSpPr>
          <p:cNvPr id="35" name="TextBox 34">
            <a:extLst>
              <a:ext uri="{FF2B5EF4-FFF2-40B4-BE49-F238E27FC236}">
                <a16:creationId xmlns:a16="http://schemas.microsoft.com/office/drawing/2014/main" id="{E6753ACA-55EC-4A88-AE76-33CB6F8E03A5}"/>
              </a:ext>
            </a:extLst>
          </p:cNvPr>
          <p:cNvSpPr txBox="1"/>
          <p:nvPr/>
        </p:nvSpPr>
        <p:spPr>
          <a:xfrm>
            <a:off x="6535916" y="4330796"/>
            <a:ext cx="383438" cy="400110"/>
          </a:xfrm>
          <a:prstGeom prst="rect">
            <a:avLst/>
          </a:prstGeom>
          <a:noFill/>
        </p:spPr>
        <p:txBody>
          <a:bodyPr wrap="none" rtlCol="0">
            <a:spAutoFit/>
          </a:bodyPr>
          <a:lstStyle/>
          <a:p>
            <a:r>
              <a:rPr lang="en-US" sz="2000" i="1" dirty="0" err="1">
                <a:solidFill>
                  <a:schemeClr val="bg1"/>
                </a:solidFill>
                <a:latin typeface="Times New Roman" panose="02020603050405020304" pitchFamily="18" charset="0"/>
                <a:cs typeface="Times New Roman" panose="02020603050405020304" pitchFamily="18" charset="0"/>
              </a:rPr>
              <a:t>y</a:t>
            </a:r>
            <a:r>
              <a:rPr lang="en-US" sz="2000" i="1" baseline="-25000" dirty="0" err="1">
                <a:solidFill>
                  <a:schemeClr val="bg1"/>
                </a:solidFill>
                <a:latin typeface="Times New Roman" panose="02020603050405020304" pitchFamily="18" charset="0"/>
                <a:cs typeface="Times New Roman" panose="02020603050405020304" pitchFamily="18" charset="0"/>
              </a:rPr>
              <a:t>n</a:t>
            </a:r>
            <a:endParaRPr lang="en-US" sz="2000" i="1" baseline="-25000" dirty="0">
              <a:solidFill>
                <a:schemeClr val="bg1"/>
              </a:solidFill>
              <a:latin typeface="Times New Roman" panose="02020603050405020304" pitchFamily="18" charset="0"/>
              <a:cs typeface="Times New Roman" panose="02020603050405020304" pitchFamily="18" charset="0"/>
            </a:endParaRPr>
          </a:p>
        </p:txBody>
      </p:sp>
      <p:sp>
        <p:nvSpPr>
          <p:cNvPr id="36" name="TextBox 35">
            <a:extLst>
              <a:ext uri="{FF2B5EF4-FFF2-40B4-BE49-F238E27FC236}">
                <a16:creationId xmlns:a16="http://schemas.microsoft.com/office/drawing/2014/main" id="{2ECA7DCF-3F87-4A85-BFB7-D4EDA1B97663}"/>
              </a:ext>
            </a:extLst>
          </p:cNvPr>
          <p:cNvSpPr txBox="1"/>
          <p:nvPr/>
        </p:nvSpPr>
        <p:spPr>
          <a:xfrm>
            <a:off x="1362041" y="4869113"/>
            <a:ext cx="954107" cy="400110"/>
          </a:xfrm>
          <a:prstGeom prst="rect">
            <a:avLst/>
          </a:prstGeom>
          <a:noFill/>
        </p:spPr>
        <p:txBody>
          <a:bodyPr wrap="none" rtlCol="0">
            <a:spAutoFit/>
          </a:bodyPr>
          <a:lstStyle/>
          <a:p>
            <a:r>
              <a:rPr lang="en-US" sz="2000" i="1" dirty="0">
                <a:solidFill>
                  <a:schemeClr val="bg1"/>
                </a:solidFill>
                <a:latin typeface="Times New Roman" panose="02020603050405020304" pitchFamily="18" charset="0"/>
                <a:cs typeface="Times New Roman" panose="02020603050405020304" pitchFamily="18" charset="0"/>
              </a:rPr>
              <a:t>a</a:t>
            </a:r>
            <a:r>
              <a:rPr lang="en-US" sz="2000" baseline="-25000" dirty="0">
                <a:solidFill>
                  <a:schemeClr val="bg1"/>
                </a:solidFill>
                <a:latin typeface="Times New Roman" panose="02020603050405020304" pitchFamily="18" charset="0"/>
                <a:cs typeface="Times New Roman" panose="02020603050405020304" pitchFamily="18" charset="0"/>
              </a:rPr>
              <a:t>1</a:t>
            </a:r>
            <a:r>
              <a:rPr lang="en-US" sz="2000" i="1" dirty="0">
                <a:solidFill>
                  <a:schemeClr val="bg1"/>
                </a:solidFill>
                <a:latin typeface="Times New Roman" panose="02020603050405020304" pitchFamily="18" charset="0"/>
                <a:cs typeface="Times New Roman" panose="02020603050405020304" pitchFamily="18" charset="0"/>
              </a:rPr>
              <a:t>t</a:t>
            </a:r>
            <a:r>
              <a:rPr lang="en-US" sz="2000" dirty="0">
                <a:solidFill>
                  <a:schemeClr val="bg1"/>
                </a:solidFill>
                <a:latin typeface="Times New Roman" panose="02020603050405020304" pitchFamily="18" charset="0"/>
                <a:cs typeface="Times New Roman" panose="02020603050405020304" pitchFamily="18" charset="0"/>
              </a:rPr>
              <a:t> + </a:t>
            </a:r>
            <a:r>
              <a:rPr lang="en-US" sz="2000" i="1" dirty="0">
                <a:solidFill>
                  <a:schemeClr val="bg1"/>
                </a:solidFill>
                <a:latin typeface="Times New Roman" panose="02020603050405020304" pitchFamily="18" charset="0"/>
                <a:cs typeface="Times New Roman" panose="02020603050405020304" pitchFamily="18" charset="0"/>
              </a:rPr>
              <a:t>a</a:t>
            </a:r>
            <a:r>
              <a:rPr lang="en-US" sz="2000" baseline="-25000" dirty="0">
                <a:solidFill>
                  <a:schemeClr val="bg1"/>
                </a:solidFill>
                <a:latin typeface="Times New Roman" panose="02020603050405020304" pitchFamily="18" charset="0"/>
                <a:cs typeface="Times New Roman" panose="02020603050405020304" pitchFamily="18" charset="0"/>
              </a:rPr>
              <a:t>0</a:t>
            </a:r>
          </a:p>
        </p:txBody>
      </p:sp>
      <p:graphicFrame>
        <p:nvGraphicFramePr>
          <p:cNvPr id="40" name="Object 39">
            <a:extLst>
              <a:ext uri="{FF2B5EF4-FFF2-40B4-BE49-F238E27FC236}">
                <a16:creationId xmlns:a16="http://schemas.microsoft.com/office/drawing/2014/main" id="{DF752F15-0BB8-4C8A-87FB-0766546B6C56}"/>
              </a:ext>
            </a:extLst>
          </p:cNvPr>
          <p:cNvGraphicFramePr>
            <a:graphicFrameLocks noChangeAspect="1"/>
          </p:cNvGraphicFramePr>
          <p:nvPr>
            <p:extLst>
              <p:ext uri="{D42A27DB-BD31-4B8C-83A1-F6EECF244321}">
                <p14:modId xmlns:p14="http://schemas.microsoft.com/office/powerpoint/2010/main" val="529580109"/>
              </p:ext>
            </p:extLst>
          </p:nvPr>
        </p:nvGraphicFramePr>
        <p:xfrm>
          <a:off x="3236004" y="2162137"/>
          <a:ext cx="2460625" cy="831850"/>
        </p:xfrm>
        <a:graphic>
          <a:graphicData uri="http://schemas.openxmlformats.org/presentationml/2006/ole">
            <mc:AlternateContent xmlns:mc="http://schemas.openxmlformats.org/markup-compatibility/2006">
              <mc:Choice xmlns:v="urn:schemas-microsoft-com:vml" Requires="v">
                <p:oleObj spid="_x0000_s3080" name="Equation" r:id="rId6" imgW="1384200" imgH="469800" progId="Equation.DSMT4">
                  <p:embed/>
                </p:oleObj>
              </mc:Choice>
              <mc:Fallback>
                <p:oleObj name="Equation" r:id="rId6" imgW="1384200" imgH="469800" progId="Equation.DSMT4">
                  <p:embed/>
                  <p:pic>
                    <p:nvPicPr>
                      <p:cNvPr id="40" name="Object 39">
                        <a:extLst>
                          <a:ext uri="{FF2B5EF4-FFF2-40B4-BE49-F238E27FC236}">
                            <a16:creationId xmlns:a16="http://schemas.microsoft.com/office/drawing/2014/main" id="{DF752F15-0BB8-4C8A-87FB-0766546B6C56}"/>
                          </a:ext>
                        </a:extLst>
                      </p:cNvPr>
                      <p:cNvPicPr/>
                      <p:nvPr/>
                    </p:nvPicPr>
                    <p:blipFill>
                      <a:blip r:embed="rId7"/>
                      <a:stretch>
                        <a:fillRect/>
                      </a:stretch>
                    </p:blipFill>
                    <p:spPr>
                      <a:xfrm>
                        <a:off x="3236004" y="2162137"/>
                        <a:ext cx="2460625" cy="831850"/>
                      </a:xfrm>
                      <a:prstGeom prst="rect">
                        <a:avLst/>
                      </a:prstGeom>
                    </p:spPr>
                  </p:pic>
                </p:oleObj>
              </mc:Fallback>
            </mc:AlternateContent>
          </a:graphicData>
        </a:graphic>
      </p:graphicFrame>
      <p:graphicFrame>
        <p:nvGraphicFramePr>
          <p:cNvPr id="41" name="Object 40">
            <a:extLst>
              <a:ext uri="{FF2B5EF4-FFF2-40B4-BE49-F238E27FC236}">
                <a16:creationId xmlns:a16="http://schemas.microsoft.com/office/drawing/2014/main" id="{8819768E-E108-4144-A8C5-008C51561C03}"/>
              </a:ext>
            </a:extLst>
          </p:cNvPr>
          <p:cNvGraphicFramePr>
            <a:graphicFrameLocks noChangeAspect="1"/>
          </p:cNvGraphicFramePr>
          <p:nvPr>
            <p:extLst>
              <p:ext uri="{D42A27DB-BD31-4B8C-83A1-F6EECF244321}">
                <p14:modId xmlns:p14="http://schemas.microsoft.com/office/powerpoint/2010/main" val="764650116"/>
              </p:ext>
            </p:extLst>
          </p:nvPr>
        </p:nvGraphicFramePr>
        <p:xfrm>
          <a:off x="5305425" y="2900363"/>
          <a:ext cx="2525713" cy="876300"/>
        </p:xfrm>
        <a:graphic>
          <a:graphicData uri="http://schemas.openxmlformats.org/presentationml/2006/ole">
            <mc:AlternateContent xmlns:mc="http://schemas.openxmlformats.org/markup-compatibility/2006">
              <mc:Choice xmlns:v="urn:schemas-microsoft-com:vml" Requires="v">
                <p:oleObj spid="_x0000_s3081" name="Equation" r:id="rId8" imgW="1422360" imgH="495000" progId="Equation.DSMT4">
                  <p:embed/>
                </p:oleObj>
              </mc:Choice>
              <mc:Fallback>
                <p:oleObj name="Equation" r:id="rId8" imgW="1422360" imgH="495000" progId="Equation.DSMT4">
                  <p:embed/>
                  <p:pic>
                    <p:nvPicPr>
                      <p:cNvPr id="41" name="Object 40">
                        <a:extLst>
                          <a:ext uri="{FF2B5EF4-FFF2-40B4-BE49-F238E27FC236}">
                            <a16:creationId xmlns:a16="http://schemas.microsoft.com/office/drawing/2014/main" id="{8819768E-E108-4144-A8C5-008C51561C03}"/>
                          </a:ext>
                        </a:extLst>
                      </p:cNvPr>
                      <p:cNvPicPr/>
                      <p:nvPr/>
                    </p:nvPicPr>
                    <p:blipFill>
                      <a:blip r:embed="rId9"/>
                      <a:stretch>
                        <a:fillRect/>
                      </a:stretch>
                    </p:blipFill>
                    <p:spPr>
                      <a:xfrm>
                        <a:off x="5305425" y="2900363"/>
                        <a:ext cx="2525713" cy="876300"/>
                      </a:xfrm>
                      <a:prstGeom prst="rect">
                        <a:avLst/>
                      </a:prstGeom>
                    </p:spPr>
                  </p:pic>
                </p:oleObj>
              </mc:Fallback>
            </mc:AlternateContent>
          </a:graphicData>
        </a:graphic>
      </p:graphicFrame>
      <p:cxnSp>
        <p:nvCxnSpPr>
          <p:cNvPr id="39" name="Straight Connector 38">
            <a:extLst>
              <a:ext uri="{FF2B5EF4-FFF2-40B4-BE49-F238E27FC236}">
                <a16:creationId xmlns:a16="http://schemas.microsoft.com/office/drawing/2014/main" id="{F72C1FCE-9180-4D67-B4AF-BF56467A9A2C}"/>
              </a:ext>
            </a:extLst>
          </p:cNvPr>
          <p:cNvCxnSpPr>
            <a:cxnSpLocks/>
          </p:cNvCxnSpPr>
          <p:nvPr/>
        </p:nvCxnSpPr>
        <p:spPr>
          <a:xfrm>
            <a:off x="7475172" y="6149908"/>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1F7A231D-99A1-42C8-BA62-5C7AD70FDD8A}"/>
              </a:ext>
            </a:extLst>
          </p:cNvPr>
          <p:cNvSpPr txBox="1"/>
          <p:nvPr/>
        </p:nvSpPr>
        <p:spPr>
          <a:xfrm>
            <a:off x="7318719" y="6339154"/>
            <a:ext cx="312906" cy="400110"/>
          </a:xfrm>
          <a:prstGeom prst="rect">
            <a:avLst/>
          </a:prstGeom>
          <a:noFill/>
        </p:spPr>
        <p:txBody>
          <a:bodyPr wrap="none" rtlCol="0">
            <a:spAutoFit/>
          </a:bodyPr>
          <a:lstStyle/>
          <a:p>
            <a:r>
              <a:rPr lang="en-US" sz="2000" dirty="0">
                <a:solidFill>
                  <a:schemeClr val="bg1"/>
                </a:solidFill>
                <a:latin typeface="Times New Roman" panose="02020603050405020304" pitchFamily="18" charset="0"/>
                <a:cs typeface="Times New Roman" panose="02020603050405020304" pitchFamily="18" charset="0"/>
              </a:rPr>
              <a:t>1</a:t>
            </a:r>
            <a:endParaRPr lang="en-US" sz="2000" baseline="-25000" dirty="0">
              <a:solidFill>
                <a:schemeClr val="bg1"/>
              </a:solidFill>
              <a:latin typeface="Times New Roman" panose="02020603050405020304" pitchFamily="18" charset="0"/>
              <a:cs typeface="Times New Roman" panose="02020603050405020304" pitchFamily="18" charset="0"/>
            </a:endParaRPr>
          </a:p>
        </p:txBody>
      </p:sp>
      <p:pic>
        <p:nvPicPr>
          <p:cNvPr id="37" name="Audio 36">
            <a:hlinkClick r:id="" action="ppaction://media"/>
            <a:extLst>
              <a:ext uri="{FF2B5EF4-FFF2-40B4-BE49-F238E27FC236}">
                <a16:creationId xmlns:a16="http://schemas.microsoft.com/office/drawing/2014/main" id="{3181B239-DEB1-491D-BFD6-E5E12C832EA3}"/>
              </a:ext>
            </a:extLst>
          </p:cNvPr>
          <p:cNvPicPr>
            <a:picLocks noChangeAspect="1"/>
          </p:cNvPicPr>
          <p:nvPr>
            <a:audioFile r:link="rId4"/>
            <p:extLst>
              <p:ext uri="{DAA4B4D4-6D71-4841-9C94-3DE7FCFB9230}">
                <p14:media xmlns:p14="http://schemas.microsoft.com/office/powerpoint/2010/main" r:embed="rId3"/>
              </p:ext>
            </p:extLst>
          </p:nvPr>
        </p:nvPicPr>
        <p:blipFill>
          <a:blip r:embed="rId10"/>
          <a:stretch>
            <a:fillRect/>
          </a:stretch>
        </p:blipFill>
        <p:spPr>
          <a:xfrm>
            <a:off x="8382000" y="6096000"/>
            <a:ext cx="609600" cy="609600"/>
          </a:xfrm>
          <a:prstGeom prst="rect">
            <a:avLst/>
          </a:prstGeom>
        </p:spPr>
      </p:pic>
    </p:spTree>
    <p:custDataLst>
      <p:tags r:id="rId2"/>
    </p:custDataLst>
    <p:extLst>
      <p:ext uri="{BB962C8B-B14F-4D97-AF65-F5344CB8AC3E}">
        <p14:creationId xmlns:p14="http://schemas.microsoft.com/office/powerpoint/2010/main" val="3520565821"/>
      </p:ext>
    </p:extLst>
  </p:cSld>
  <p:clrMapOvr>
    <a:masterClrMapping/>
  </p:clrMapOvr>
  <mc:AlternateContent xmlns:mc="http://schemas.openxmlformats.org/markup-compatibility/2006" xmlns:p14="http://schemas.microsoft.com/office/powerpoint/2010/main">
    <mc:Choice Requires="p14">
      <p:transition spd="slow" p14:dur="2000" advTm="23530"/>
    </mc:Choice>
    <mc:Fallback xmlns="">
      <p:transition spd="slow" advTm="2353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7"/>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3" fill="hold" display="0">
                  <p:stCondLst>
                    <p:cond delay="indefinite"/>
                  </p:stCondLst>
                  <p:endCondLst>
                    <p:cond evt="onStopAudio" delay="0">
                      <p:tgtEl>
                        <p:sldTgt/>
                      </p:tgtEl>
                    </p:cond>
                  </p:endCondLst>
                </p:cTn>
                <p:tgtEl>
                  <p:spTgt spid="37"/>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Freeform: Shape 49">
            <a:extLst>
              <a:ext uri="{FF2B5EF4-FFF2-40B4-BE49-F238E27FC236}">
                <a16:creationId xmlns:a16="http://schemas.microsoft.com/office/drawing/2014/main" id="{6E010256-33A2-416E-A705-F667233C6C28}"/>
              </a:ext>
            </a:extLst>
          </p:cNvPr>
          <p:cNvSpPr/>
          <p:nvPr/>
        </p:nvSpPr>
        <p:spPr>
          <a:xfrm>
            <a:off x="6466830" y="4729148"/>
            <a:ext cx="1007487" cy="1526796"/>
          </a:xfrm>
          <a:custGeom>
            <a:avLst/>
            <a:gdLst>
              <a:gd name="connsiteX0" fmla="*/ 0 w 956345"/>
              <a:gd name="connsiteY0" fmla="*/ 1459684 h 1476462"/>
              <a:gd name="connsiteX1" fmla="*/ 16778 w 956345"/>
              <a:gd name="connsiteY1" fmla="*/ 109057 h 1476462"/>
              <a:gd name="connsiteX2" fmla="*/ 956345 w 956345"/>
              <a:gd name="connsiteY2" fmla="*/ 0 h 1476462"/>
              <a:gd name="connsiteX3" fmla="*/ 956345 w 956345"/>
              <a:gd name="connsiteY3" fmla="*/ 1476462 h 1476462"/>
              <a:gd name="connsiteX4" fmla="*/ 0 w 956345"/>
              <a:gd name="connsiteY4" fmla="*/ 1459684 h 1476462"/>
              <a:gd name="connsiteX0" fmla="*/ 8389 w 964734"/>
              <a:gd name="connsiteY0" fmla="*/ 1459684 h 1476462"/>
              <a:gd name="connsiteX1" fmla="*/ 0 w 964734"/>
              <a:gd name="connsiteY1" fmla="*/ 125835 h 1476462"/>
              <a:gd name="connsiteX2" fmla="*/ 964734 w 964734"/>
              <a:gd name="connsiteY2" fmla="*/ 0 h 1476462"/>
              <a:gd name="connsiteX3" fmla="*/ 964734 w 964734"/>
              <a:gd name="connsiteY3" fmla="*/ 1476462 h 1476462"/>
              <a:gd name="connsiteX4" fmla="*/ 8389 w 964734"/>
              <a:gd name="connsiteY4" fmla="*/ 1459684 h 1476462"/>
              <a:gd name="connsiteX0" fmla="*/ 808 w 957153"/>
              <a:gd name="connsiteY0" fmla="*/ 1476462 h 1493240"/>
              <a:gd name="connsiteX1" fmla="*/ 808 w 957153"/>
              <a:gd name="connsiteY1" fmla="*/ 0 h 1493240"/>
              <a:gd name="connsiteX2" fmla="*/ 957153 w 957153"/>
              <a:gd name="connsiteY2" fmla="*/ 16778 h 1493240"/>
              <a:gd name="connsiteX3" fmla="*/ 957153 w 957153"/>
              <a:gd name="connsiteY3" fmla="*/ 1493240 h 1493240"/>
              <a:gd name="connsiteX4" fmla="*/ 808 w 957153"/>
              <a:gd name="connsiteY4" fmla="*/ 1476462 h 1493240"/>
              <a:gd name="connsiteX0" fmla="*/ 808 w 957153"/>
              <a:gd name="connsiteY0" fmla="*/ 1476462 h 1493240"/>
              <a:gd name="connsiteX1" fmla="*/ 808 w 957153"/>
              <a:gd name="connsiteY1" fmla="*/ 0 h 1493240"/>
              <a:gd name="connsiteX2" fmla="*/ 495759 w 957153"/>
              <a:gd name="connsiteY2" fmla="*/ 16778 h 1493240"/>
              <a:gd name="connsiteX3" fmla="*/ 957153 w 957153"/>
              <a:gd name="connsiteY3" fmla="*/ 16778 h 1493240"/>
              <a:gd name="connsiteX4" fmla="*/ 957153 w 957153"/>
              <a:gd name="connsiteY4" fmla="*/ 1493240 h 1493240"/>
              <a:gd name="connsiteX5" fmla="*/ 808 w 957153"/>
              <a:gd name="connsiteY5" fmla="*/ 1476462 h 1493240"/>
              <a:gd name="connsiteX0" fmla="*/ 808 w 957153"/>
              <a:gd name="connsiteY0" fmla="*/ 1493240 h 1510018"/>
              <a:gd name="connsiteX1" fmla="*/ 808 w 957153"/>
              <a:gd name="connsiteY1" fmla="*/ 16778 h 1510018"/>
              <a:gd name="connsiteX2" fmla="*/ 495759 w 957153"/>
              <a:gd name="connsiteY2" fmla="*/ 0 h 1510018"/>
              <a:gd name="connsiteX3" fmla="*/ 957153 w 957153"/>
              <a:gd name="connsiteY3" fmla="*/ 33556 h 1510018"/>
              <a:gd name="connsiteX4" fmla="*/ 957153 w 957153"/>
              <a:gd name="connsiteY4" fmla="*/ 1510018 h 1510018"/>
              <a:gd name="connsiteX5" fmla="*/ 808 w 957153"/>
              <a:gd name="connsiteY5" fmla="*/ 1493240 h 1510018"/>
              <a:gd name="connsiteX0" fmla="*/ 808 w 999098"/>
              <a:gd name="connsiteY0" fmla="*/ 1493240 h 1501629"/>
              <a:gd name="connsiteX1" fmla="*/ 808 w 999098"/>
              <a:gd name="connsiteY1" fmla="*/ 16778 h 1501629"/>
              <a:gd name="connsiteX2" fmla="*/ 495759 w 999098"/>
              <a:gd name="connsiteY2" fmla="*/ 0 h 1501629"/>
              <a:gd name="connsiteX3" fmla="*/ 957153 w 999098"/>
              <a:gd name="connsiteY3" fmla="*/ 33556 h 1501629"/>
              <a:gd name="connsiteX4" fmla="*/ 999098 w 999098"/>
              <a:gd name="connsiteY4" fmla="*/ 1501629 h 1501629"/>
              <a:gd name="connsiteX5" fmla="*/ 808 w 999098"/>
              <a:gd name="connsiteY5" fmla="*/ 1493240 h 1501629"/>
              <a:gd name="connsiteX0" fmla="*/ 808 w 1007487"/>
              <a:gd name="connsiteY0" fmla="*/ 1493240 h 1501629"/>
              <a:gd name="connsiteX1" fmla="*/ 808 w 1007487"/>
              <a:gd name="connsiteY1" fmla="*/ 16778 h 1501629"/>
              <a:gd name="connsiteX2" fmla="*/ 495759 w 1007487"/>
              <a:gd name="connsiteY2" fmla="*/ 0 h 1501629"/>
              <a:gd name="connsiteX3" fmla="*/ 1007487 w 1007487"/>
              <a:gd name="connsiteY3" fmla="*/ 134224 h 1501629"/>
              <a:gd name="connsiteX4" fmla="*/ 999098 w 1007487"/>
              <a:gd name="connsiteY4" fmla="*/ 1501629 h 1501629"/>
              <a:gd name="connsiteX5" fmla="*/ 808 w 1007487"/>
              <a:gd name="connsiteY5" fmla="*/ 1493240 h 1501629"/>
              <a:gd name="connsiteX0" fmla="*/ 808 w 1007487"/>
              <a:gd name="connsiteY0" fmla="*/ 1476462 h 1484851"/>
              <a:gd name="connsiteX1" fmla="*/ 808 w 1007487"/>
              <a:gd name="connsiteY1" fmla="*/ 0 h 1484851"/>
              <a:gd name="connsiteX2" fmla="*/ 504148 w 1007487"/>
              <a:gd name="connsiteY2" fmla="*/ 16778 h 1484851"/>
              <a:gd name="connsiteX3" fmla="*/ 1007487 w 1007487"/>
              <a:gd name="connsiteY3" fmla="*/ 117446 h 1484851"/>
              <a:gd name="connsiteX4" fmla="*/ 999098 w 1007487"/>
              <a:gd name="connsiteY4" fmla="*/ 1484851 h 1484851"/>
              <a:gd name="connsiteX5" fmla="*/ 808 w 1007487"/>
              <a:gd name="connsiteY5" fmla="*/ 1476462 h 1484851"/>
              <a:gd name="connsiteX0" fmla="*/ 808 w 1007487"/>
              <a:gd name="connsiteY0" fmla="*/ 1476462 h 1484851"/>
              <a:gd name="connsiteX1" fmla="*/ 808 w 1007487"/>
              <a:gd name="connsiteY1" fmla="*/ 0 h 1484851"/>
              <a:gd name="connsiteX2" fmla="*/ 495759 w 1007487"/>
              <a:gd name="connsiteY2" fmla="*/ 50334 h 1484851"/>
              <a:gd name="connsiteX3" fmla="*/ 1007487 w 1007487"/>
              <a:gd name="connsiteY3" fmla="*/ 117446 h 1484851"/>
              <a:gd name="connsiteX4" fmla="*/ 999098 w 1007487"/>
              <a:gd name="connsiteY4" fmla="*/ 1484851 h 1484851"/>
              <a:gd name="connsiteX5" fmla="*/ 808 w 1007487"/>
              <a:gd name="connsiteY5" fmla="*/ 1476462 h 1484851"/>
              <a:gd name="connsiteX0" fmla="*/ 808 w 1007487"/>
              <a:gd name="connsiteY0" fmla="*/ 1518407 h 1526796"/>
              <a:gd name="connsiteX1" fmla="*/ 808 w 1007487"/>
              <a:gd name="connsiteY1" fmla="*/ 0 h 1526796"/>
              <a:gd name="connsiteX2" fmla="*/ 495759 w 1007487"/>
              <a:gd name="connsiteY2" fmla="*/ 92279 h 1526796"/>
              <a:gd name="connsiteX3" fmla="*/ 1007487 w 1007487"/>
              <a:gd name="connsiteY3" fmla="*/ 159391 h 1526796"/>
              <a:gd name="connsiteX4" fmla="*/ 999098 w 1007487"/>
              <a:gd name="connsiteY4" fmla="*/ 1526796 h 1526796"/>
              <a:gd name="connsiteX5" fmla="*/ 808 w 1007487"/>
              <a:gd name="connsiteY5" fmla="*/ 1518407 h 1526796"/>
              <a:gd name="connsiteX0" fmla="*/ 808 w 1007487"/>
              <a:gd name="connsiteY0" fmla="*/ 1518407 h 1526796"/>
              <a:gd name="connsiteX1" fmla="*/ 808 w 1007487"/>
              <a:gd name="connsiteY1" fmla="*/ 0 h 1526796"/>
              <a:gd name="connsiteX2" fmla="*/ 487370 w 1007487"/>
              <a:gd name="connsiteY2" fmla="*/ 58723 h 1526796"/>
              <a:gd name="connsiteX3" fmla="*/ 1007487 w 1007487"/>
              <a:gd name="connsiteY3" fmla="*/ 159391 h 1526796"/>
              <a:gd name="connsiteX4" fmla="*/ 999098 w 1007487"/>
              <a:gd name="connsiteY4" fmla="*/ 1526796 h 1526796"/>
              <a:gd name="connsiteX5" fmla="*/ 808 w 1007487"/>
              <a:gd name="connsiteY5" fmla="*/ 1518407 h 1526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7487" h="1526796">
                <a:moveTo>
                  <a:pt x="808" y="1518407"/>
                </a:moveTo>
                <a:cubicBezTo>
                  <a:pt x="-1988" y="1073791"/>
                  <a:pt x="3604" y="444616"/>
                  <a:pt x="808" y="0"/>
                </a:cubicBezTo>
                <a:lnTo>
                  <a:pt x="487370" y="58723"/>
                </a:lnTo>
                <a:lnTo>
                  <a:pt x="1007487" y="159391"/>
                </a:lnTo>
                <a:cubicBezTo>
                  <a:pt x="1004691" y="615193"/>
                  <a:pt x="1001894" y="1070994"/>
                  <a:pt x="999098" y="1526796"/>
                </a:cubicBezTo>
                <a:lnTo>
                  <a:pt x="808" y="1518407"/>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9DF53A79-3D88-47EA-A25F-F222A94D5229}"/>
              </a:ext>
            </a:extLst>
          </p:cNvPr>
          <p:cNvSpPr/>
          <p:nvPr/>
        </p:nvSpPr>
        <p:spPr>
          <a:xfrm>
            <a:off x="5502369" y="4714611"/>
            <a:ext cx="957153" cy="1551963"/>
          </a:xfrm>
          <a:custGeom>
            <a:avLst/>
            <a:gdLst>
              <a:gd name="connsiteX0" fmla="*/ 0 w 956345"/>
              <a:gd name="connsiteY0" fmla="*/ 1459684 h 1476462"/>
              <a:gd name="connsiteX1" fmla="*/ 16778 w 956345"/>
              <a:gd name="connsiteY1" fmla="*/ 109057 h 1476462"/>
              <a:gd name="connsiteX2" fmla="*/ 956345 w 956345"/>
              <a:gd name="connsiteY2" fmla="*/ 0 h 1476462"/>
              <a:gd name="connsiteX3" fmla="*/ 956345 w 956345"/>
              <a:gd name="connsiteY3" fmla="*/ 1476462 h 1476462"/>
              <a:gd name="connsiteX4" fmla="*/ 0 w 956345"/>
              <a:gd name="connsiteY4" fmla="*/ 1459684 h 1476462"/>
              <a:gd name="connsiteX0" fmla="*/ 8389 w 964734"/>
              <a:gd name="connsiteY0" fmla="*/ 1459684 h 1476462"/>
              <a:gd name="connsiteX1" fmla="*/ 0 w 964734"/>
              <a:gd name="connsiteY1" fmla="*/ 125835 h 1476462"/>
              <a:gd name="connsiteX2" fmla="*/ 964734 w 964734"/>
              <a:gd name="connsiteY2" fmla="*/ 0 h 1476462"/>
              <a:gd name="connsiteX3" fmla="*/ 964734 w 964734"/>
              <a:gd name="connsiteY3" fmla="*/ 1476462 h 1476462"/>
              <a:gd name="connsiteX4" fmla="*/ 8389 w 964734"/>
              <a:gd name="connsiteY4" fmla="*/ 1459684 h 1476462"/>
              <a:gd name="connsiteX0" fmla="*/ 808 w 957153"/>
              <a:gd name="connsiteY0" fmla="*/ 1476462 h 1493240"/>
              <a:gd name="connsiteX1" fmla="*/ 808 w 957153"/>
              <a:gd name="connsiteY1" fmla="*/ 0 h 1493240"/>
              <a:gd name="connsiteX2" fmla="*/ 957153 w 957153"/>
              <a:gd name="connsiteY2" fmla="*/ 16778 h 1493240"/>
              <a:gd name="connsiteX3" fmla="*/ 957153 w 957153"/>
              <a:gd name="connsiteY3" fmla="*/ 1493240 h 1493240"/>
              <a:gd name="connsiteX4" fmla="*/ 808 w 957153"/>
              <a:gd name="connsiteY4" fmla="*/ 1476462 h 1493240"/>
              <a:gd name="connsiteX0" fmla="*/ 808 w 957153"/>
              <a:gd name="connsiteY0" fmla="*/ 1476462 h 1493240"/>
              <a:gd name="connsiteX1" fmla="*/ 808 w 957153"/>
              <a:gd name="connsiteY1" fmla="*/ 0 h 1493240"/>
              <a:gd name="connsiteX2" fmla="*/ 495759 w 957153"/>
              <a:gd name="connsiteY2" fmla="*/ 16778 h 1493240"/>
              <a:gd name="connsiteX3" fmla="*/ 957153 w 957153"/>
              <a:gd name="connsiteY3" fmla="*/ 16778 h 1493240"/>
              <a:gd name="connsiteX4" fmla="*/ 957153 w 957153"/>
              <a:gd name="connsiteY4" fmla="*/ 1493240 h 1493240"/>
              <a:gd name="connsiteX5" fmla="*/ 808 w 957153"/>
              <a:gd name="connsiteY5" fmla="*/ 1476462 h 1493240"/>
              <a:gd name="connsiteX0" fmla="*/ 808 w 957153"/>
              <a:gd name="connsiteY0" fmla="*/ 1493240 h 1510018"/>
              <a:gd name="connsiteX1" fmla="*/ 808 w 957153"/>
              <a:gd name="connsiteY1" fmla="*/ 16778 h 1510018"/>
              <a:gd name="connsiteX2" fmla="*/ 495759 w 957153"/>
              <a:gd name="connsiteY2" fmla="*/ 0 h 1510018"/>
              <a:gd name="connsiteX3" fmla="*/ 957153 w 957153"/>
              <a:gd name="connsiteY3" fmla="*/ 33556 h 1510018"/>
              <a:gd name="connsiteX4" fmla="*/ 957153 w 957153"/>
              <a:gd name="connsiteY4" fmla="*/ 1510018 h 1510018"/>
              <a:gd name="connsiteX5" fmla="*/ 808 w 957153"/>
              <a:gd name="connsiteY5" fmla="*/ 1493240 h 1510018"/>
              <a:gd name="connsiteX0" fmla="*/ 808 w 957153"/>
              <a:gd name="connsiteY0" fmla="*/ 1493240 h 1510018"/>
              <a:gd name="connsiteX1" fmla="*/ 808 w 957153"/>
              <a:gd name="connsiteY1" fmla="*/ 16778 h 1510018"/>
              <a:gd name="connsiteX2" fmla="*/ 495759 w 957153"/>
              <a:gd name="connsiteY2" fmla="*/ 0 h 1510018"/>
              <a:gd name="connsiteX3" fmla="*/ 957153 w 957153"/>
              <a:gd name="connsiteY3" fmla="*/ 8389 h 1510018"/>
              <a:gd name="connsiteX4" fmla="*/ 957153 w 957153"/>
              <a:gd name="connsiteY4" fmla="*/ 1510018 h 1510018"/>
              <a:gd name="connsiteX5" fmla="*/ 808 w 957153"/>
              <a:gd name="connsiteY5" fmla="*/ 1493240 h 1510018"/>
              <a:gd name="connsiteX0" fmla="*/ 808 w 957153"/>
              <a:gd name="connsiteY0" fmla="*/ 1501629 h 1518407"/>
              <a:gd name="connsiteX1" fmla="*/ 808 w 957153"/>
              <a:gd name="connsiteY1" fmla="*/ 25167 h 1518407"/>
              <a:gd name="connsiteX2" fmla="*/ 478981 w 957153"/>
              <a:gd name="connsiteY2" fmla="*/ 0 h 1518407"/>
              <a:gd name="connsiteX3" fmla="*/ 957153 w 957153"/>
              <a:gd name="connsiteY3" fmla="*/ 16778 h 1518407"/>
              <a:gd name="connsiteX4" fmla="*/ 957153 w 957153"/>
              <a:gd name="connsiteY4" fmla="*/ 1518407 h 1518407"/>
              <a:gd name="connsiteX5" fmla="*/ 808 w 957153"/>
              <a:gd name="connsiteY5" fmla="*/ 1501629 h 1518407"/>
              <a:gd name="connsiteX0" fmla="*/ 808 w 957153"/>
              <a:gd name="connsiteY0" fmla="*/ 1501629 h 1518407"/>
              <a:gd name="connsiteX1" fmla="*/ 808 w 957153"/>
              <a:gd name="connsiteY1" fmla="*/ 0 h 1518407"/>
              <a:gd name="connsiteX2" fmla="*/ 478981 w 957153"/>
              <a:gd name="connsiteY2" fmla="*/ 0 h 1518407"/>
              <a:gd name="connsiteX3" fmla="*/ 957153 w 957153"/>
              <a:gd name="connsiteY3" fmla="*/ 16778 h 1518407"/>
              <a:gd name="connsiteX4" fmla="*/ 957153 w 957153"/>
              <a:gd name="connsiteY4" fmla="*/ 1518407 h 1518407"/>
              <a:gd name="connsiteX5" fmla="*/ 808 w 957153"/>
              <a:gd name="connsiteY5" fmla="*/ 1501629 h 1518407"/>
              <a:gd name="connsiteX0" fmla="*/ 808 w 957153"/>
              <a:gd name="connsiteY0" fmla="*/ 1510018 h 1526796"/>
              <a:gd name="connsiteX1" fmla="*/ 808 w 957153"/>
              <a:gd name="connsiteY1" fmla="*/ 8389 h 1526796"/>
              <a:gd name="connsiteX2" fmla="*/ 478981 w 957153"/>
              <a:gd name="connsiteY2" fmla="*/ 8389 h 1526796"/>
              <a:gd name="connsiteX3" fmla="*/ 957153 w 957153"/>
              <a:gd name="connsiteY3" fmla="*/ 0 h 1526796"/>
              <a:gd name="connsiteX4" fmla="*/ 957153 w 957153"/>
              <a:gd name="connsiteY4" fmla="*/ 1526796 h 1526796"/>
              <a:gd name="connsiteX5" fmla="*/ 808 w 957153"/>
              <a:gd name="connsiteY5" fmla="*/ 1510018 h 1526796"/>
              <a:gd name="connsiteX0" fmla="*/ 808 w 957153"/>
              <a:gd name="connsiteY0" fmla="*/ 1535185 h 1551963"/>
              <a:gd name="connsiteX1" fmla="*/ 808 w 957153"/>
              <a:gd name="connsiteY1" fmla="*/ 33556 h 1551963"/>
              <a:gd name="connsiteX2" fmla="*/ 470592 w 957153"/>
              <a:gd name="connsiteY2" fmla="*/ 0 h 1551963"/>
              <a:gd name="connsiteX3" fmla="*/ 957153 w 957153"/>
              <a:gd name="connsiteY3" fmla="*/ 25167 h 1551963"/>
              <a:gd name="connsiteX4" fmla="*/ 957153 w 957153"/>
              <a:gd name="connsiteY4" fmla="*/ 1551963 h 1551963"/>
              <a:gd name="connsiteX5" fmla="*/ 808 w 957153"/>
              <a:gd name="connsiteY5" fmla="*/ 1535185 h 1551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57153" h="1551963">
                <a:moveTo>
                  <a:pt x="808" y="1535185"/>
                </a:moveTo>
                <a:cubicBezTo>
                  <a:pt x="-1988" y="1090569"/>
                  <a:pt x="3604" y="478172"/>
                  <a:pt x="808" y="33556"/>
                </a:cubicBezTo>
                <a:lnTo>
                  <a:pt x="470592" y="0"/>
                </a:lnTo>
                <a:lnTo>
                  <a:pt x="957153" y="25167"/>
                </a:lnTo>
                <a:lnTo>
                  <a:pt x="957153" y="1551963"/>
                </a:lnTo>
                <a:lnTo>
                  <a:pt x="808" y="1535185"/>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B62939C0-297C-46D5-A2D7-BFF12BCBFADC}"/>
              </a:ext>
            </a:extLst>
          </p:cNvPr>
          <p:cNvSpPr/>
          <p:nvPr/>
        </p:nvSpPr>
        <p:spPr>
          <a:xfrm rot="20297907" flipH="1">
            <a:off x="2521406" y="4675737"/>
            <a:ext cx="5201046" cy="1321667"/>
          </a:xfrm>
          <a:custGeom>
            <a:avLst/>
            <a:gdLst>
              <a:gd name="connsiteX0" fmla="*/ 0 w 5201174"/>
              <a:gd name="connsiteY0" fmla="*/ 1149291 h 1149291"/>
              <a:gd name="connsiteX1" fmla="*/ 1535185 w 5201174"/>
              <a:gd name="connsiteY1" fmla="*/ 352337 h 1149291"/>
              <a:gd name="connsiteX2" fmla="*/ 3330429 w 5201174"/>
              <a:gd name="connsiteY2" fmla="*/ 0 h 1149291"/>
              <a:gd name="connsiteX3" fmla="*/ 5201174 w 5201174"/>
              <a:gd name="connsiteY3" fmla="*/ 109057 h 1149291"/>
              <a:gd name="connsiteX4" fmla="*/ 5201174 w 5201174"/>
              <a:gd name="connsiteY4" fmla="*/ 109057 h 1149291"/>
              <a:gd name="connsiteX0" fmla="*/ 0 w 5201174"/>
              <a:gd name="connsiteY0" fmla="*/ 1149291 h 1149291"/>
              <a:gd name="connsiteX1" fmla="*/ 1535185 w 5201174"/>
              <a:gd name="connsiteY1" fmla="*/ 352337 h 1149291"/>
              <a:gd name="connsiteX2" fmla="*/ 3330429 w 5201174"/>
              <a:gd name="connsiteY2" fmla="*/ 0 h 1149291"/>
              <a:gd name="connsiteX3" fmla="*/ 5201174 w 5201174"/>
              <a:gd name="connsiteY3" fmla="*/ 109057 h 1149291"/>
              <a:gd name="connsiteX4" fmla="*/ 5201174 w 5201174"/>
              <a:gd name="connsiteY4" fmla="*/ 109057 h 1149291"/>
              <a:gd name="connsiteX0" fmla="*/ 0 w 5201174"/>
              <a:gd name="connsiteY0" fmla="*/ 1149291 h 1149291"/>
              <a:gd name="connsiteX1" fmla="*/ 1518407 w 5201174"/>
              <a:gd name="connsiteY1" fmla="*/ 310392 h 1149291"/>
              <a:gd name="connsiteX2" fmla="*/ 3330429 w 5201174"/>
              <a:gd name="connsiteY2" fmla="*/ 0 h 1149291"/>
              <a:gd name="connsiteX3" fmla="*/ 5201174 w 5201174"/>
              <a:gd name="connsiteY3" fmla="*/ 109057 h 1149291"/>
              <a:gd name="connsiteX4" fmla="*/ 5201174 w 5201174"/>
              <a:gd name="connsiteY4" fmla="*/ 109057 h 1149291"/>
              <a:gd name="connsiteX0" fmla="*/ 0 w 5201174"/>
              <a:gd name="connsiteY0" fmla="*/ 1157680 h 1157680"/>
              <a:gd name="connsiteX1" fmla="*/ 1518407 w 5201174"/>
              <a:gd name="connsiteY1" fmla="*/ 318781 h 1157680"/>
              <a:gd name="connsiteX2" fmla="*/ 3322040 w 5201174"/>
              <a:gd name="connsiteY2" fmla="*/ 0 h 1157680"/>
              <a:gd name="connsiteX3" fmla="*/ 5201174 w 5201174"/>
              <a:gd name="connsiteY3" fmla="*/ 117446 h 1157680"/>
              <a:gd name="connsiteX4" fmla="*/ 5201174 w 5201174"/>
              <a:gd name="connsiteY4" fmla="*/ 117446 h 1157680"/>
              <a:gd name="connsiteX0" fmla="*/ 0 w 5201174"/>
              <a:gd name="connsiteY0" fmla="*/ 1157680 h 1157680"/>
              <a:gd name="connsiteX1" fmla="*/ 1518407 w 5201174"/>
              <a:gd name="connsiteY1" fmla="*/ 318781 h 1157680"/>
              <a:gd name="connsiteX2" fmla="*/ 3322040 w 5201174"/>
              <a:gd name="connsiteY2" fmla="*/ 0 h 1157680"/>
              <a:gd name="connsiteX3" fmla="*/ 5201174 w 5201174"/>
              <a:gd name="connsiteY3" fmla="*/ 117446 h 1157680"/>
              <a:gd name="connsiteX4" fmla="*/ 5201174 w 5201174"/>
              <a:gd name="connsiteY4" fmla="*/ 117446 h 1157680"/>
              <a:gd name="connsiteX0" fmla="*/ 0 w 5201174"/>
              <a:gd name="connsiteY0" fmla="*/ 1157680 h 1157680"/>
              <a:gd name="connsiteX1" fmla="*/ 1518407 w 5201174"/>
              <a:gd name="connsiteY1" fmla="*/ 318781 h 1157680"/>
              <a:gd name="connsiteX2" fmla="*/ 3322040 w 5201174"/>
              <a:gd name="connsiteY2" fmla="*/ 0 h 1157680"/>
              <a:gd name="connsiteX3" fmla="*/ 5201174 w 5201174"/>
              <a:gd name="connsiteY3" fmla="*/ 117446 h 1157680"/>
              <a:gd name="connsiteX4" fmla="*/ 5201174 w 5201174"/>
              <a:gd name="connsiteY4" fmla="*/ 117446 h 1157680"/>
              <a:gd name="connsiteX0" fmla="*/ 0 w 5201174"/>
              <a:gd name="connsiteY0" fmla="*/ 1249239 h 1249239"/>
              <a:gd name="connsiteX1" fmla="*/ 1518407 w 5201174"/>
              <a:gd name="connsiteY1" fmla="*/ 410340 h 1249239"/>
              <a:gd name="connsiteX2" fmla="*/ 3322040 w 5201174"/>
              <a:gd name="connsiteY2" fmla="*/ 91559 h 1249239"/>
              <a:gd name="connsiteX3" fmla="*/ 5201174 w 5201174"/>
              <a:gd name="connsiteY3" fmla="*/ 209005 h 1249239"/>
              <a:gd name="connsiteX4" fmla="*/ 5201174 w 5201174"/>
              <a:gd name="connsiteY4" fmla="*/ 209005 h 1249239"/>
              <a:gd name="connsiteX0" fmla="*/ 0 w 5201174"/>
              <a:gd name="connsiteY0" fmla="*/ 1249239 h 1249239"/>
              <a:gd name="connsiteX1" fmla="*/ 1518407 w 5201174"/>
              <a:gd name="connsiteY1" fmla="*/ 410340 h 1249239"/>
              <a:gd name="connsiteX2" fmla="*/ 3322040 w 5201174"/>
              <a:gd name="connsiteY2" fmla="*/ 91559 h 1249239"/>
              <a:gd name="connsiteX3" fmla="*/ 5201174 w 5201174"/>
              <a:gd name="connsiteY3" fmla="*/ 209005 h 1249239"/>
              <a:gd name="connsiteX0" fmla="*/ 0 w 3322040"/>
              <a:gd name="connsiteY0" fmla="*/ 1157680 h 1157680"/>
              <a:gd name="connsiteX1" fmla="*/ 1518407 w 3322040"/>
              <a:gd name="connsiteY1" fmla="*/ 318781 h 1157680"/>
              <a:gd name="connsiteX2" fmla="*/ 3322040 w 3322040"/>
              <a:gd name="connsiteY2" fmla="*/ 0 h 1157680"/>
              <a:gd name="connsiteX0" fmla="*/ 0 w 3473042"/>
              <a:gd name="connsiteY0" fmla="*/ 1107346 h 1107346"/>
              <a:gd name="connsiteX1" fmla="*/ 1518407 w 3473042"/>
              <a:gd name="connsiteY1" fmla="*/ 268447 h 1107346"/>
              <a:gd name="connsiteX2" fmla="*/ 3473042 w 3473042"/>
              <a:gd name="connsiteY2" fmla="*/ 0 h 1107346"/>
              <a:gd name="connsiteX0" fmla="*/ 0 w 3473042"/>
              <a:gd name="connsiteY0" fmla="*/ 1108041 h 1108041"/>
              <a:gd name="connsiteX1" fmla="*/ 1518407 w 3473042"/>
              <a:gd name="connsiteY1" fmla="*/ 269142 h 1108041"/>
              <a:gd name="connsiteX2" fmla="*/ 3473042 w 3473042"/>
              <a:gd name="connsiteY2" fmla="*/ 695 h 1108041"/>
              <a:gd name="connsiteX0" fmla="*/ 0 w 3473042"/>
              <a:gd name="connsiteY0" fmla="*/ 1107363 h 1107363"/>
              <a:gd name="connsiteX1" fmla="*/ 1518407 w 3473042"/>
              <a:gd name="connsiteY1" fmla="*/ 268464 h 1107363"/>
              <a:gd name="connsiteX2" fmla="*/ 3473042 w 3473042"/>
              <a:gd name="connsiteY2" fmla="*/ 17 h 1107363"/>
              <a:gd name="connsiteX0" fmla="*/ 0 w 3473042"/>
              <a:gd name="connsiteY0" fmla="*/ 1107364 h 1107364"/>
              <a:gd name="connsiteX1" fmla="*/ 1518407 w 3473042"/>
              <a:gd name="connsiteY1" fmla="*/ 268465 h 1107364"/>
              <a:gd name="connsiteX2" fmla="*/ 3473042 w 3473042"/>
              <a:gd name="connsiteY2" fmla="*/ 18 h 1107364"/>
              <a:gd name="connsiteX0" fmla="*/ 0 w 3481431"/>
              <a:gd name="connsiteY0" fmla="*/ 1174477 h 1174477"/>
              <a:gd name="connsiteX1" fmla="*/ 1526796 w 3481431"/>
              <a:gd name="connsiteY1" fmla="*/ 268466 h 1174477"/>
              <a:gd name="connsiteX2" fmla="*/ 3481431 w 3481431"/>
              <a:gd name="connsiteY2" fmla="*/ 19 h 1174477"/>
              <a:gd name="connsiteX0" fmla="*/ 0 w 3481431"/>
              <a:gd name="connsiteY0" fmla="*/ 1174469 h 1174469"/>
              <a:gd name="connsiteX1" fmla="*/ 2265027 w 3481431"/>
              <a:gd name="connsiteY1" fmla="*/ 335570 h 1174469"/>
              <a:gd name="connsiteX2" fmla="*/ 3481431 w 3481431"/>
              <a:gd name="connsiteY2" fmla="*/ 11 h 1174469"/>
              <a:gd name="connsiteX0" fmla="*/ 0 w 4269997"/>
              <a:gd name="connsiteY0" fmla="*/ 898610 h 898610"/>
              <a:gd name="connsiteX1" fmla="*/ 2265027 w 4269997"/>
              <a:gd name="connsiteY1" fmla="*/ 59711 h 898610"/>
              <a:gd name="connsiteX2" fmla="*/ 4269997 w 4269997"/>
              <a:gd name="connsiteY2" fmla="*/ 68101 h 898610"/>
              <a:gd name="connsiteX0" fmla="*/ 0 w 4269997"/>
              <a:gd name="connsiteY0" fmla="*/ 931655 h 931655"/>
              <a:gd name="connsiteX1" fmla="*/ 2265027 w 4269997"/>
              <a:gd name="connsiteY1" fmla="*/ 92756 h 931655"/>
              <a:gd name="connsiteX2" fmla="*/ 4269997 w 4269997"/>
              <a:gd name="connsiteY2" fmla="*/ 101146 h 931655"/>
              <a:gd name="connsiteX0" fmla="*/ 0 w 4269997"/>
              <a:gd name="connsiteY0" fmla="*/ 931655 h 931655"/>
              <a:gd name="connsiteX1" fmla="*/ 2130803 w 4269997"/>
              <a:gd name="connsiteY1" fmla="*/ 92756 h 931655"/>
              <a:gd name="connsiteX2" fmla="*/ 4269997 w 4269997"/>
              <a:gd name="connsiteY2" fmla="*/ 101146 h 931655"/>
              <a:gd name="connsiteX0" fmla="*/ 0 w 4269997"/>
              <a:gd name="connsiteY0" fmla="*/ 915462 h 915462"/>
              <a:gd name="connsiteX1" fmla="*/ 2130803 w 4269997"/>
              <a:gd name="connsiteY1" fmla="*/ 76563 h 915462"/>
              <a:gd name="connsiteX2" fmla="*/ 4269997 w 4269997"/>
              <a:gd name="connsiteY2" fmla="*/ 84953 h 915462"/>
            </a:gdLst>
            <a:ahLst/>
            <a:cxnLst>
              <a:cxn ang="0">
                <a:pos x="connsiteX0" y="connsiteY0"/>
              </a:cxn>
              <a:cxn ang="0">
                <a:pos x="connsiteX1" y="connsiteY1"/>
              </a:cxn>
              <a:cxn ang="0">
                <a:pos x="connsiteX2" y="connsiteY2"/>
              </a:cxn>
            </a:cxnLst>
            <a:rect l="l" t="t" r="r" b="b"/>
            <a:pathLst>
              <a:path w="4269997" h="915462">
                <a:moveTo>
                  <a:pt x="0" y="915462"/>
                </a:moveTo>
                <a:cubicBezTo>
                  <a:pt x="473280" y="562425"/>
                  <a:pt x="1427526" y="173036"/>
                  <a:pt x="2130803" y="76563"/>
                </a:cubicBezTo>
                <a:cubicBezTo>
                  <a:pt x="2834080" y="-19910"/>
                  <a:pt x="3533164" y="-33891"/>
                  <a:pt x="4269997" y="84953"/>
                </a:cubicBezTo>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Approximating the </a:t>
            </a:r>
            <a:r>
              <a:rPr lang="en-US" dirty="0" smtClean="0"/>
              <a:t>integral</a:t>
            </a:r>
            <a:endParaRPr lang="en-CA" dirty="0"/>
          </a:p>
        </p:txBody>
      </p:sp>
      <p:sp>
        <p:nvSpPr>
          <p:cNvPr id="3" name="Content Placeholder 2"/>
          <p:cNvSpPr>
            <a:spLocks noGrp="1"/>
          </p:cNvSpPr>
          <p:nvPr>
            <p:ph idx="1"/>
          </p:nvPr>
        </p:nvSpPr>
        <p:spPr>
          <a:xfrm>
            <a:off x="457199" y="1600200"/>
            <a:ext cx="7924801" cy="4525963"/>
          </a:xfrm>
        </p:spPr>
        <p:txBody>
          <a:bodyPr/>
          <a:lstStyle/>
          <a:p>
            <a:r>
              <a:rPr lang="en-US" dirty="0"/>
              <a:t>We can perform the same operation for a least-squares quadratic polynomial</a:t>
            </a:r>
          </a:p>
          <a:p>
            <a:pPr lvl="1"/>
            <a:endParaRPr lang="fr-FR" sz="1800" dirty="0">
              <a:solidFill>
                <a:prstClr val="white"/>
              </a:solidFill>
              <a:latin typeface="Times New Roman" panose="02020603050405020304" pitchFamily="18" charset="0"/>
            </a:endParaRPr>
          </a:p>
        </p:txBody>
      </p:sp>
      <p:sp>
        <p:nvSpPr>
          <p:cNvPr id="4" name="Footer Placeholder 3"/>
          <p:cNvSpPr>
            <a:spLocks noGrp="1"/>
          </p:cNvSpPr>
          <p:nvPr>
            <p:ph type="ftr" sz="quarter" idx="11"/>
          </p:nvPr>
        </p:nvSpPr>
        <p:spPr/>
        <p:txBody>
          <a:bodyPr/>
          <a:lstStyle/>
          <a:p>
            <a:r>
              <a:rPr lang="en-US"/>
              <a:t>Approximating the integral using least-squares best-fitting polynomials</a:t>
            </a:r>
            <a:endParaRPr lang="en-CA"/>
          </a:p>
        </p:txBody>
      </p:sp>
      <p:sp>
        <p:nvSpPr>
          <p:cNvPr id="7" name="Slide Number Placeholder 6"/>
          <p:cNvSpPr>
            <a:spLocks noGrp="1"/>
          </p:cNvSpPr>
          <p:nvPr>
            <p:ph type="sldNum" sz="quarter" idx="12"/>
          </p:nvPr>
        </p:nvSpPr>
        <p:spPr/>
        <p:txBody>
          <a:bodyPr/>
          <a:lstStyle/>
          <a:p>
            <a:fld id="{42EF6DC8-DA9C-4533-8A40-BB00A2545AF8}" type="slidenum">
              <a:rPr lang="en-CA" smtClean="0"/>
              <a:pPr/>
              <a:t>5</a:t>
            </a:fld>
            <a:endParaRPr lang="en-CA" dirty="0"/>
          </a:p>
        </p:txBody>
      </p:sp>
      <p:cxnSp>
        <p:nvCxnSpPr>
          <p:cNvPr id="14" name="Straight Connector 13">
            <a:extLst>
              <a:ext uri="{FF2B5EF4-FFF2-40B4-BE49-F238E27FC236}">
                <a16:creationId xmlns:a16="http://schemas.microsoft.com/office/drawing/2014/main" id="{CBC50780-8850-4DCB-BDFD-C0216AB5F785}"/>
              </a:ext>
            </a:extLst>
          </p:cNvPr>
          <p:cNvCxnSpPr>
            <a:cxnSpLocks/>
          </p:cNvCxnSpPr>
          <p:nvPr/>
        </p:nvCxnSpPr>
        <p:spPr>
          <a:xfrm>
            <a:off x="6458705" y="6156899"/>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EC0F0E6D-612C-4349-B4E2-C9F5A436AB40}"/>
              </a:ext>
            </a:extLst>
          </p:cNvPr>
          <p:cNvSpPr txBox="1"/>
          <p:nvPr/>
        </p:nvSpPr>
        <p:spPr>
          <a:xfrm>
            <a:off x="6302252" y="6346145"/>
            <a:ext cx="312906" cy="400110"/>
          </a:xfrm>
          <a:prstGeom prst="rect">
            <a:avLst/>
          </a:prstGeom>
          <a:noFill/>
        </p:spPr>
        <p:txBody>
          <a:bodyPr wrap="none" rtlCol="0">
            <a:spAutoFit/>
          </a:bodyPr>
          <a:lstStyle/>
          <a:p>
            <a:r>
              <a:rPr lang="en-US" sz="2000" dirty="0">
                <a:solidFill>
                  <a:schemeClr val="bg1"/>
                </a:solidFill>
                <a:latin typeface="Times New Roman" panose="02020603050405020304" pitchFamily="18" charset="0"/>
                <a:cs typeface="Times New Roman" panose="02020603050405020304" pitchFamily="18" charset="0"/>
              </a:rPr>
              <a:t>0</a:t>
            </a:r>
            <a:endParaRPr lang="en-US" sz="2000" baseline="-25000" dirty="0">
              <a:solidFill>
                <a:schemeClr val="bg1"/>
              </a:solidFill>
              <a:latin typeface="Times New Roman" panose="02020603050405020304" pitchFamily="18" charset="0"/>
              <a:cs typeface="Times New Roman" panose="02020603050405020304" pitchFamily="18" charset="0"/>
            </a:endParaRPr>
          </a:p>
        </p:txBody>
      </p:sp>
      <p:cxnSp>
        <p:nvCxnSpPr>
          <p:cNvPr id="17" name="Straight Connector 16">
            <a:extLst>
              <a:ext uri="{FF2B5EF4-FFF2-40B4-BE49-F238E27FC236}">
                <a16:creationId xmlns:a16="http://schemas.microsoft.com/office/drawing/2014/main" id="{220588A7-C834-4046-8BDC-AB4FC64B8B8F}"/>
              </a:ext>
            </a:extLst>
          </p:cNvPr>
          <p:cNvCxnSpPr>
            <a:cxnSpLocks/>
          </p:cNvCxnSpPr>
          <p:nvPr/>
        </p:nvCxnSpPr>
        <p:spPr>
          <a:xfrm>
            <a:off x="5499410" y="6156899"/>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A963470C-1CC2-46B5-977C-3CD51F967271}"/>
              </a:ext>
            </a:extLst>
          </p:cNvPr>
          <p:cNvSpPr txBox="1"/>
          <p:nvPr/>
        </p:nvSpPr>
        <p:spPr>
          <a:xfrm>
            <a:off x="5224335" y="6346145"/>
            <a:ext cx="441146" cy="400110"/>
          </a:xfrm>
          <a:prstGeom prst="rect">
            <a:avLst/>
          </a:prstGeom>
          <a:noFill/>
        </p:spPr>
        <p:txBody>
          <a:bodyPr wrap="none" rtlCol="0">
            <a:spAutoFit/>
          </a:bodyPr>
          <a:lstStyle/>
          <a:p>
            <a:r>
              <a:rPr lang="en-US" sz="2000" dirty="0">
                <a:solidFill>
                  <a:schemeClr val="bg1"/>
                </a:solidFill>
                <a:latin typeface="Times New Roman" panose="02020603050405020304" pitchFamily="18" charset="0"/>
                <a:cs typeface="Times New Roman" panose="02020603050405020304" pitchFamily="18" charset="0"/>
              </a:rPr>
              <a:t>–1</a:t>
            </a:r>
            <a:endParaRPr lang="en-US" sz="2000" baseline="-25000" dirty="0">
              <a:solidFill>
                <a:schemeClr val="bg1"/>
              </a:solidFill>
              <a:latin typeface="Times New Roman" panose="02020603050405020304" pitchFamily="18" charset="0"/>
              <a:cs typeface="Times New Roman" panose="02020603050405020304" pitchFamily="18" charset="0"/>
            </a:endParaRPr>
          </a:p>
        </p:txBody>
      </p:sp>
      <p:cxnSp>
        <p:nvCxnSpPr>
          <p:cNvPr id="19" name="Straight Connector 18">
            <a:extLst>
              <a:ext uri="{FF2B5EF4-FFF2-40B4-BE49-F238E27FC236}">
                <a16:creationId xmlns:a16="http://schemas.microsoft.com/office/drawing/2014/main" id="{6B8D7D2F-9F6D-4A5E-BAEC-0FC17D4858C6}"/>
              </a:ext>
            </a:extLst>
          </p:cNvPr>
          <p:cNvCxnSpPr>
            <a:cxnSpLocks/>
          </p:cNvCxnSpPr>
          <p:nvPr/>
        </p:nvCxnSpPr>
        <p:spPr>
          <a:xfrm>
            <a:off x="5503757" y="6156899"/>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D410E84C-B26B-47AF-B818-BF8B1F4DDFFF}"/>
              </a:ext>
            </a:extLst>
          </p:cNvPr>
          <p:cNvCxnSpPr>
            <a:cxnSpLocks/>
          </p:cNvCxnSpPr>
          <p:nvPr/>
        </p:nvCxnSpPr>
        <p:spPr>
          <a:xfrm>
            <a:off x="4573976" y="6156899"/>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F1EAD00B-9B1B-4564-9FA8-CC19DAC7A1DC}"/>
              </a:ext>
            </a:extLst>
          </p:cNvPr>
          <p:cNvSpPr txBox="1"/>
          <p:nvPr/>
        </p:nvSpPr>
        <p:spPr>
          <a:xfrm>
            <a:off x="4308466" y="6346145"/>
            <a:ext cx="441146" cy="400110"/>
          </a:xfrm>
          <a:prstGeom prst="rect">
            <a:avLst/>
          </a:prstGeom>
          <a:noFill/>
        </p:spPr>
        <p:txBody>
          <a:bodyPr wrap="none" rtlCol="0">
            <a:spAutoFit/>
          </a:bodyPr>
          <a:lstStyle/>
          <a:p>
            <a:r>
              <a:rPr lang="en-US" sz="2000" dirty="0">
                <a:solidFill>
                  <a:schemeClr val="bg1"/>
                </a:solidFill>
                <a:latin typeface="Times New Roman" panose="02020603050405020304" pitchFamily="18" charset="0"/>
                <a:cs typeface="Times New Roman" panose="02020603050405020304" pitchFamily="18" charset="0"/>
              </a:rPr>
              <a:t>–2</a:t>
            </a:r>
            <a:endParaRPr lang="en-US" sz="2000" baseline="-25000" dirty="0">
              <a:solidFill>
                <a:schemeClr val="bg1"/>
              </a:solidFill>
              <a:latin typeface="Times New Roman" panose="02020603050405020304" pitchFamily="18" charset="0"/>
              <a:cs typeface="Times New Roman" panose="02020603050405020304" pitchFamily="18" charset="0"/>
            </a:endParaRPr>
          </a:p>
        </p:txBody>
      </p:sp>
      <p:cxnSp>
        <p:nvCxnSpPr>
          <p:cNvPr id="22" name="Straight Connector 21">
            <a:extLst>
              <a:ext uri="{FF2B5EF4-FFF2-40B4-BE49-F238E27FC236}">
                <a16:creationId xmlns:a16="http://schemas.microsoft.com/office/drawing/2014/main" id="{56BF45D5-04D0-420B-B01D-0F4988823C79}"/>
              </a:ext>
            </a:extLst>
          </p:cNvPr>
          <p:cNvCxnSpPr>
            <a:cxnSpLocks/>
          </p:cNvCxnSpPr>
          <p:nvPr/>
        </p:nvCxnSpPr>
        <p:spPr>
          <a:xfrm>
            <a:off x="3627417" y="6156899"/>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92F7E245-F75A-4AF0-9D58-BD1A5F23953D}"/>
              </a:ext>
            </a:extLst>
          </p:cNvPr>
          <p:cNvSpPr txBox="1"/>
          <p:nvPr/>
        </p:nvSpPr>
        <p:spPr>
          <a:xfrm>
            <a:off x="3353518" y="6346145"/>
            <a:ext cx="441146" cy="400110"/>
          </a:xfrm>
          <a:prstGeom prst="rect">
            <a:avLst/>
          </a:prstGeom>
          <a:noFill/>
        </p:spPr>
        <p:txBody>
          <a:bodyPr wrap="none" rtlCol="0">
            <a:spAutoFit/>
          </a:bodyPr>
          <a:lstStyle/>
          <a:p>
            <a:r>
              <a:rPr lang="en-US" sz="2000" dirty="0">
                <a:solidFill>
                  <a:schemeClr val="bg1"/>
                </a:solidFill>
                <a:latin typeface="Times New Roman" panose="02020603050405020304" pitchFamily="18" charset="0"/>
                <a:cs typeface="Times New Roman" panose="02020603050405020304" pitchFamily="18" charset="0"/>
              </a:rPr>
              <a:t>–3</a:t>
            </a:r>
            <a:endParaRPr lang="en-US" sz="2000" baseline="-25000" dirty="0">
              <a:solidFill>
                <a:schemeClr val="bg1"/>
              </a:solidFill>
              <a:latin typeface="Times New Roman" panose="02020603050405020304" pitchFamily="18" charset="0"/>
              <a:cs typeface="Times New Roman" panose="02020603050405020304" pitchFamily="18" charset="0"/>
            </a:endParaRPr>
          </a:p>
        </p:txBody>
      </p:sp>
      <p:cxnSp>
        <p:nvCxnSpPr>
          <p:cNvPr id="24" name="Straight Connector 23">
            <a:extLst>
              <a:ext uri="{FF2B5EF4-FFF2-40B4-BE49-F238E27FC236}">
                <a16:creationId xmlns:a16="http://schemas.microsoft.com/office/drawing/2014/main" id="{46DE4A6F-BC51-4FFB-97AD-DCD93415A761}"/>
              </a:ext>
            </a:extLst>
          </p:cNvPr>
          <p:cNvCxnSpPr>
            <a:cxnSpLocks/>
          </p:cNvCxnSpPr>
          <p:nvPr/>
        </p:nvCxnSpPr>
        <p:spPr>
          <a:xfrm>
            <a:off x="2680858" y="6156899"/>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A302683B-D9D0-44C6-9BC0-F340BFAE1C7C}"/>
              </a:ext>
            </a:extLst>
          </p:cNvPr>
          <p:cNvSpPr txBox="1"/>
          <p:nvPr/>
        </p:nvSpPr>
        <p:spPr>
          <a:xfrm>
            <a:off x="2381792" y="6346145"/>
            <a:ext cx="441146" cy="400110"/>
          </a:xfrm>
          <a:prstGeom prst="rect">
            <a:avLst/>
          </a:prstGeom>
          <a:noFill/>
        </p:spPr>
        <p:txBody>
          <a:bodyPr wrap="none" rtlCol="0">
            <a:spAutoFit/>
          </a:bodyPr>
          <a:lstStyle/>
          <a:p>
            <a:r>
              <a:rPr lang="en-US" sz="2000" dirty="0">
                <a:solidFill>
                  <a:schemeClr val="bg1"/>
                </a:solidFill>
                <a:latin typeface="Times New Roman" panose="02020603050405020304" pitchFamily="18" charset="0"/>
                <a:cs typeface="Times New Roman" panose="02020603050405020304" pitchFamily="18" charset="0"/>
              </a:rPr>
              <a:t>–4</a:t>
            </a:r>
            <a:endParaRPr lang="en-US" sz="2000" baseline="-25000" dirty="0">
              <a:solidFill>
                <a:schemeClr val="bg1"/>
              </a:solidFill>
              <a:latin typeface="Times New Roman" panose="02020603050405020304" pitchFamily="18" charset="0"/>
              <a:cs typeface="Times New Roman" panose="02020603050405020304" pitchFamily="18" charset="0"/>
            </a:endParaRPr>
          </a:p>
        </p:txBody>
      </p:sp>
      <p:sp>
        <p:nvSpPr>
          <p:cNvPr id="26" name="Oval 25">
            <a:extLst>
              <a:ext uri="{FF2B5EF4-FFF2-40B4-BE49-F238E27FC236}">
                <a16:creationId xmlns:a16="http://schemas.microsoft.com/office/drawing/2014/main" id="{FCF850EE-ED79-4254-A3F5-D0B45FE36946}"/>
              </a:ext>
            </a:extLst>
          </p:cNvPr>
          <p:cNvSpPr/>
          <p:nvPr/>
        </p:nvSpPr>
        <p:spPr>
          <a:xfrm>
            <a:off x="3581697" y="5166360"/>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DAF2A3FD-A636-4372-B42C-A559E18222C5}"/>
              </a:ext>
            </a:extLst>
          </p:cNvPr>
          <p:cNvSpPr/>
          <p:nvPr/>
        </p:nvSpPr>
        <p:spPr>
          <a:xfrm>
            <a:off x="5458820" y="4890995"/>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40A37E7E-403B-4970-8911-E75EF1F03F13}"/>
              </a:ext>
            </a:extLst>
          </p:cNvPr>
          <p:cNvSpPr/>
          <p:nvPr/>
        </p:nvSpPr>
        <p:spPr>
          <a:xfrm>
            <a:off x="6409210" y="4598779"/>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2DEE85A0-39D9-48DB-817E-B63907152C5B}"/>
              </a:ext>
            </a:extLst>
          </p:cNvPr>
          <p:cNvSpPr/>
          <p:nvPr/>
        </p:nvSpPr>
        <p:spPr>
          <a:xfrm>
            <a:off x="4524481" y="4747684"/>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87CFA33B-FAE7-425C-8279-1DC3765DEE21}"/>
              </a:ext>
            </a:extLst>
          </p:cNvPr>
          <p:cNvSpPr/>
          <p:nvPr/>
        </p:nvSpPr>
        <p:spPr>
          <a:xfrm>
            <a:off x="2633073" y="5560718"/>
            <a:ext cx="91440" cy="9144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8112067-E01C-4893-8DFE-C3A51EA86865}"/>
              </a:ext>
            </a:extLst>
          </p:cNvPr>
          <p:cNvSpPr txBox="1"/>
          <p:nvPr/>
        </p:nvSpPr>
        <p:spPr>
          <a:xfrm>
            <a:off x="2295355" y="5160608"/>
            <a:ext cx="553357" cy="400110"/>
          </a:xfrm>
          <a:prstGeom prst="rect">
            <a:avLst/>
          </a:prstGeom>
          <a:noFill/>
        </p:spPr>
        <p:txBody>
          <a:bodyPr wrap="none" rtlCol="0">
            <a:spAutoFit/>
          </a:bodyPr>
          <a:lstStyle/>
          <a:p>
            <a:r>
              <a:rPr lang="en-US" sz="2000" i="1" dirty="0" err="1">
                <a:solidFill>
                  <a:schemeClr val="bg1"/>
                </a:solidFill>
                <a:latin typeface="Times New Roman" panose="02020603050405020304" pitchFamily="18" charset="0"/>
                <a:cs typeface="Times New Roman" panose="02020603050405020304" pitchFamily="18" charset="0"/>
              </a:rPr>
              <a:t>y</a:t>
            </a:r>
            <a:r>
              <a:rPr lang="en-US" sz="2000" i="1" baseline="-25000" dirty="0" err="1">
                <a:solidFill>
                  <a:schemeClr val="bg1"/>
                </a:solidFill>
                <a:latin typeface="Times New Roman" panose="02020603050405020304" pitchFamily="18" charset="0"/>
                <a:cs typeface="Times New Roman" panose="02020603050405020304" pitchFamily="18" charset="0"/>
              </a:rPr>
              <a:t>n</a:t>
            </a:r>
            <a:r>
              <a:rPr lang="en-US" sz="2000" i="1" baseline="-25000" dirty="0">
                <a:solidFill>
                  <a:schemeClr val="bg1"/>
                </a:solidFill>
                <a:latin typeface="Times New Roman" panose="02020603050405020304" pitchFamily="18" charset="0"/>
                <a:cs typeface="Times New Roman" panose="02020603050405020304" pitchFamily="18" charset="0"/>
              </a:rPr>
              <a:t>–</a:t>
            </a:r>
            <a:r>
              <a:rPr lang="en-US" sz="2000" baseline="-25000" dirty="0">
                <a:solidFill>
                  <a:schemeClr val="bg1"/>
                </a:solidFill>
                <a:latin typeface="Times New Roman" panose="02020603050405020304" pitchFamily="18" charset="0"/>
                <a:cs typeface="Times New Roman" panose="02020603050405020304" pitchFamily="18" charset="0"/>
              </a:rPr>
              <a:t>4</a:t>
            </a:r>
          </a:p>
        </p:txBody>
      </p:sp>
      <p:sp>
        <p:nvSpPr>
          <p:cNvPr id="32" name="TextBox 31">
            <a:extLst>
              <a:ext uri="{FF2B5EF4-FFF2-40B4-BE49-F238E27FC236}">
                <a16:creationId xmlns:a16="http://schemas.microsoft.com/office/drawing/2014/main" id="{CA18FBB7-C261-490F-8AF0-3F3B4DA4CA95}"/>
              </a:ext>
            </a:extLst>
          </p:cNvPr>
          <p:cNvSpPr txBox="1"/>
          <p:nvPr/>
        </p:nvSpPr>
        <p:spPr>
          <a:xfrm>
            <a:off x="3634617" y="5027689"/>
            <a:ext cx="553357" cy="400110"/>
          </a:xfrm>
          <a:prstGeom prst="rect">
            <a:avLst/>
          </a:prstGeom>
          <a:noFill/>
        </p:spPr>
        <p:txBody>
          <a:bodyPr wrap="none" rtlCol="0">
            <a:spAutoFit/>
          </a:bodyPr>
          <a:lstStyle/>
          <a:p>
            <a:r>
              <a:rPr lang="en-US" sz="2000" i="1" dirty="0" err="1">
                <a:solidFill>
                  <a:schemeClr val="bg1"/>
                </a:solidFill>
                <a:latin typeface="Times New Roman" panose="02020603050405020304" pitchFamily="18" charset="0"/>
                <a:cs typeface="Times New Roman" panose="02020603050405020304" pitchFamily="18" charset="0"/>
              </a:rPr>
              <a:t>y</a:t>
            </a:r>
            <a:r>
              <a:rPr lang="en-US" sz="2000" i="1" baseline="-25000" dirty="0" err="1">
                <a:solidFill>
                  <a:schemeClr val="bg1"/>
                </a:solidFill>
                <a:latin typeface="Times New Roman" panose="02020603050405020304" pitchFamily="18" charset="0"/>
                <a:cs typeface="Times New Roman" panose="02020603050405020304" pitchFamily="18" charset="0"/>
              </a:rPr>
              <a:t>n</a:t>
            </a:r>
            <a:r>
              <a:rPr lang="en-US" sz="2000" i="1" baseline="-25000" dirty="0">
                <a:solidFill>
                  <a:schemeClr val="bg1"/>
                </a:solidFill>
                <a:latin typeface="Times New Roman" panose="02020603050405020304" pitchFamily="18" charset="0"/>
                <a:cs typeface="Times New Roman" panose="02020603050405020304" pitchFamily="18" charset="0"/>
              </a:rPr>
              <a:t>–</a:t>
            </a:r>
            <a:r>
              <a:rPr lang="en-US" sz="2000" baseline="-25000" dirty="0">
                <a:solidFill>
                  <a:schemeClr val="bg1"/>
                </a:solidFill>
                <a:latin typeface="Times New Roman" panose="02020603050405020304" pitchFamily="18" charset="0"/>
                <a:cs typeface="Times New Roman" panose="02020603050405020304" pitchFamily="18" charset="0"/>
              </a:rPr>
              <a:t>3</a:t>
            </a:r>
          </a:p>
        </p:txBody>
      </p:sp>
      <p:sp>
        <p:nvSpPr>
          <p:cNvPr id="33" name="TextBox 32">
            <a:extLst>
              <a:ext uri="{FF2B5EF4-FFF2-40B4-BE49-F238E27FC236}">
                <a16:creationId xmlns:a16="http://schemas.microsoft.com/office/drawing/2014/main" id="{453B768F-EA5A-4DAA-90DF-1117A81C36DF}"/>
              </a:ext>
            </a:extLst>
          </p:cNvPr>
          <p:cNvSpPr txBox="1"/>
          <p:nvPr/>
        </p:nvSpPr>
        <p:spPr>
          <a:xfrm>
            <a:off x="3992941" y="4530851"/>
            <a:ext cx="553357" cy="400110"/>
          </a:xfrm>
          <a:prstGeom prst="rect">
            <a:avLst/>
          </a:prstGeom>
          <a:noFill/>
        </p:spPr>
        <p:txBody>
          <a:bodyPr wrap="none" rtlCol="0">
            <a:spAutoFit/>
          </a:bodyPr>
          <a:lstStyle/>
          <a:p>
            <a:r>
              <a:rPr lang="en-US" sz="2000" i="1" dirty="0" err="1">
                <a:solidFill>
                  <a:schemeClr val="bg1"/>
                </a:solidFill>
                <a:latin typeface="Times New Roman" panose="02020603050405020304" pitchFamily="18" charset="0"/>
                <a:cs typeface="Times New Roman" panose="02020603050405020304" pitchFamily="18" charset="0"/>
              </a:rPr>
              <a:t>y</a:t>
            </a:r>
            <a:r>
              <a:rPr lang="en-US" sz="2000" i="1" baseline="-25000" dirty="0" err="1">
                <a:solidFill>
                  <a:schemeClr val="bg1"/>
                </a:solidFill>
                <a:latin typeface="Times New Roman" panose="02020603050405020304" pitchFamily="18" charset="0"/>
                <a:cs typeface="Times New Roman" panose="02020603050405020304" pitchFamily="18" charset="0"/>
              </a:rPr>
              <a:t>n</a:t>
            </a:r>
            <a:r>
              <a:rPr lang="en-US" sz="2000" i="1" baseline="-25000" dirty="0">
                <a:solidFill>
                  <a:schemeClr val="bg1"/>
                </a:solidFill>
                <a:latin typeface="Times New Roman" panose="02020603050405020304" pitchFamily="18" charset="0"/>
                <a:cs typeface="Times New Roman" panose="02020603050405020304" pitchFamily="18" charset="0"/>
              </a:rPr>
              <a:t>–</a:t>
            </a:r>
            <a:r>
              <a:rPr lang="en-US" sz="2000" baseline="-25000" dirty="0">
                <a:solidFill>
                  <a:schemeClr val="bg1"/>
                </a:solidFill>
                <a:latin typeface="Times New Roman" panose="02020603050405020304" pitchFamily="18" charset="0"/>
                <a:cs typeface="Times New Roman" panose="02020603050405020304" pitchFamily="18" charset="0"/>
              </a:rPr>
              <a:t>2</a:t>
            </a:r>
          </a:p>
        </p:txBody>
      </p:sp>
      <p:sp>
        <p:nvSpPr>
          <p:cNvPr id="34" name="TextBox 33">
            <a:extLst>
              <a:ext uri="{FF2B5EF4-FFF2-40B4-BE49-F238E27FC236}">
                <a16:creationId xmlns:a16="http://schemas.microsoft.com/office/drawing/2014/main" id="{9124270F-6CBE-4324-9778-F7D1E328ADBC}"/>
              </a:ext>
            </a:extLst>
          </p:cNvPr>
          <p:cNvSpPr txBox="1"/>
          <p:nvPr/>
        </p:nvSpPr>
        <p:spPr>
          <a:xfrm>
            <a:off x="5523571" y="4790200"/>
            <a:ext cx="553357" cy="400110"/>
          </a:xfrm>
          <a:prstGeom prst="rect">
            <a:avLst/>
          </a:prstGeom>
          <a:noFill/>
        </p:spPr>
        <p:txBody>
          <a:bodyPr wrap="none" rtlCol="0">
            <a:spAutoFit/>
          </a:bodyPr>
          <a:lstStyle/>
          <a:p>
            <a:r>
              <a:rPr lang="en-US" sz="2000" i="1" dirty="0" err="1">
                <a:solidFill>
                  <a:schemeClr val="bg1"/>
                </a:solidFill>
                <a:latin typeface="Times New Roman" panose="02020603050405020304" pitchFamily="18" charset="0"/>
                <a:cs typeface="Times New Roman" panose="02020603050405020304" pitchFamily="18" charset="0"/>
              </a:rPr>
              <a:t>y</a:t>
            </a:r>
            <a:r>
              <a:rPr lang="en-US" sz="2000" i="1" baseline="-25000" dirty="0" err="1">
                <a:solidFill>
                  <a:schemeClr val="bg1"/>
                </a:solidFill>
                <a:latin typeface="Times New Roman" panose="02020603050405020304" pitchFamily="18" charset="0"/>
                <a:cs typeface="Times New Roman" panose="02020603050405020304" pitchFamily="18" charset="0"/>
              </a:rPr>
              <a:t>n</a:t>
            </a:r>
            <a:r>
              <a:rPr lang="en-US" sz="2000" i="1" baseline="-25000" dirty="0">
                <a:solidFill>
                  <a:schemeClr val="bg1"/>
                </a:solidFill>
                <a:latin typeface="Times New Roman" panose="02020603050405020304" pitchFamily="18" charset="0"/>
                <a:cs typeface="Times New Roman" panose="02020603050405020304" pitchFamily="18" charset="0"/>
              </a:rPr>
              <a:t>–</a:t>
            </a:r>
            <a:r>
              <a:rPr lang="en-US" sz="2000" baseline="-25000" dirty="0">
                <a:solidFill>
                  <a:schemeClr val="bg1"/>
                </a:solidFill>
                <a:latin typeface="Times New Roman" panose="02020603050405020304" pitchFamily="18" charset="0"/>
                <a:cs typeface="Times New Roman" panose="02020603050405020304" pitchFamily="18" charset="0"/>
              </a:rPr>
              <a:t>1</a:t>
            </a:r>
          </a:p>
        </p:txBody>
      </p:sp>
      <p:sp>
        <p:nvSpPr>
          <p:cNvPr id="35" name="TextBox 34">
            <a:extLst>
              <a:ext uri="{FF2B5EF4-FFF2-40B4-BE49-F238E27FC236}">
                <a16:creationId xmlns:a16="http://schemas.microsoft.com/office/drawing/2014/main" id="{E6753ACA-55EC-4A88-AE76-33CB6F8E03A5}"/>
              </a:ext>
            </a:extLst>
          </p:cNvPr>
          <p:cNvSpPr txBox="1"/>
          <p:nvPr/>
        </p:nvSpPr>
        <p:spPr>
          <a:xfrm>
            <a:off x="6955366" y="4330796"/>
            <a:ext cx="383438" cy="400110"/>
          </a:xfrm>
          <a:prstGeom prst="rect">
            <a:avLst/>
          </a:prstGeom>
          <a:noFill/>
        </p:spPr>
        <p:txBody>
          <a:bodyPr wrap="none" rtlCol="0">
            <a:spAutoFit/>
          </a:bodyPr>
          <a:lstStyle/>
          <a:p>
            <a:r>
              <a:rPr lang="en-US" sz="2000" i="1" dirty="0" err="1">
                <a:solidFill>
                  <a:schemeClr val="bg1"/>
                </a:solidFill>
                <a:latin typeface="Times New Roman" panose="02020603050405020304" pitchFamily="18" charset="0"/>
                <a:cs typeface="Times New Roman" panose="02020603050405020304" pitchFamily="18" charset="0"/>
              </a:rPr>
              <a:t>y</a:t>
            </a:r>
            <a:r>
              <a:rPr lang="en-US" sz="2000" i="1" baseline="-25000" dirty="0" err="1">
                <a:solidFill>
                  <a:schemeClr val="bg1"/>
                </a:solidFill>
                <a:latin typeface="Times New Roman" panose="02020603050405020304" pitchFamily="18" charset="0"/>
                <a:cs typeface="Times New Roman" panose="02020603050405020304" pitchFamily="18" charset="0"/>
              </a:rPr>
              <a:t>n</a:t>
            </a:r>
            <a:endParaRPr lang="en-US" sz="2000" i="1" baseline="-25000" dirty="0">
              <a:solidFill>
                <a:schemeClr val="bg1"/>
              </a:solidFill>
              <a:latin typeface="Times New Roman" panose="02020603050405020304" pitchFamily="18" charset="0"/>
              <a:cs typeface="Times New Roman" panose="02020603050405020304" pitchFamily="18" charset="0"/>
            </a:endParaRPr>
          </a:p>
        </p:txBody>
      </p:sp>
      <p:sp>
        <p:nvSpPr>
          <p:cNvPr id="36" name="TextBox 35">
            <a:extLst>
              <a:ext uri="{FF2B5EF4-FFF2-40B4-BE49-F238E27FC236}">
                <a16:creationId xmlns:a16="http://schemas.microsoft.com/office/drawing/2014/main" id="{2ECA7DCF-3F87-4A85-BFB7-D4EDA1B97663}"/>
              </a:ext>
            </a:extLst>
          </p:cNvPr>
          <p:cNvSpPr txBox="1"/>
          <p:nvPr/>
        </p:nvSpPr>
        <p:spPr>
          <a:xfrm>
            <a:off x="1143717" y="4847977"/>
            <a:ext cx="1595309" cy="400110"/>
          </a:xfrm>
          <a:prstGeom prst="rect">
            <a:avLst/>
          </a:prstGeom>
          <a:noFill/>
        </p:spPr>
        <p:txBody>
          <a:bodyPr wrap="none" rtlCol="0">
            <a:spAutoFit/>
          </a:bodyPr>
          <a:lstStyle/>
          <a:p>
            <a:r>
              <a:rPr lang="en-US" sz="2000" i="1" dirty="0">
                <a:solidFill>
                  <a:schemeClr val="bg1"/>
                </a:solidFill>
                <a:latin typeface="Times New Roman" panose="02020603050405020304" pitchFamily="18" charset="0"/>
                <a:cs typeface="Times New Roman" panose="02020603050405020304" pitchFamily="18" charset="0"/>
              </a:rPr>
              <a:t>a</a:t>
            </a:r>
            <a:r>
              <a:rPr lang="en-US" sz="2000" baseline="-25000" dirty="0">
                <a:solidFill>
                  <a:schemeClr val="bg1"/>
                </a:solidFill>
                <a:latin typeface="Times New Roman" panose="02020603050405020304" pitchFamily="18" charset="0"/>
                <a:cs typeface="Times New Roman" panose="02020603050405020304" pitchFamily="18" charset="0"/>
              </a:rPr>
              <a:t>2</a:t>
            </a:r>
            <a:r>
              <a:rPr lang="en-US" sz="2000" i="1" dirty="0">
                <a:solidFill>
                  <a:schemeClr val="bg1"/>
                </a:solidFill>
                <a:latin typeface="Times New Roman" panose="02020603050405020304" pitchFamily="18" charset="0"/>
                <a:cs typeface="Times New Roman" panose="02020603050405020304" pitchFamily="18" charset="0"/>
              </a:rPr>
              <a:t>t</a:t>
            </a:r>
            <a:r>
              <a:rPr lang="en-US" sz="2000" baseline="30000" dirty="0">
                <a:solidFill>
                  <a:schemeClr val="bg1"/>
                </a:solidFill>
                <a:latin typeface="Times New Roman" panose="02020603050405020304" pitchFamily="18" charset="0"/>
                <a:cs typeface="Times New Roman" panose="02020603050405020304" pitchFamily="18" charset="0"/>
              </a:rPr>
              <a:t>2</a:t>
            </a:r>
            <a:r>
              <a:rPr lang="en-US" sz="2000" dirty="0">
                <a:solidFill>
                  <a:schemeClr val="bg1"/>
                </a:solidFill>
                <a:latin typeface="Times New Roman" panose="02020603050405020304" pitchFamily="18" charset="0"/>
                <a:cs typeface="Times New Roman" panose="02020603050405020304" pitchFamily="18" charset="0"/>
              </a:rPr>
              <a:t> + </a:t>
            </a:r>
            <a:r>
              <a:rPr lang="en-US" sz="2000" i="1" dirty="0">
                <a:solidFill>
                  <a:schemeClr val="bg1"/>
                </a:solidFill>
                <a:latin typeface="Times New Roman" panose="02020603050405020304" pitchFamily="18" charset="0"/>
                <a:cs typeface="Times New Roman" panose="02020603050405020304" pitchFamily="18" charset="0"/>
              </a:rPr>
              <a:t>a</a:t>
            </a:r>
            <a:r>
              <a:rPr lang="en-US" sz="2000" baseline="-25000" dirty="0">
                <a:solidFill>
                  <a:schemeClr val="bg1"/>
                </a:solidFill>
                <a:latin typeface="Times New Roman" panose="02020603050405020304" pitchFamily="18" charset="0"/>
                <a:cs typeface="Times New Roman" panose="02020603050405020304" pitchFamily="18" charset="0"/>
              </a:rPr>
              <a:t>1</a:t>
            </a:r>
            <a:r>
              <a:rPr lang="en-US" sz="2000" i="1" dirty="0">
                <a:solidFill>
                  <a:schemeClr val="bg1"/>
                </a:solidFill>
                <a:latin typeface="Times New Roman" panose="02020603050405020304" pitchFamily="18" charset="0"/>
                <a:cs typeface="Times New Roman" panose="02020603050405020304" pitchFamily="18" charset="0"/>
              </a:rPr>
              <a:t>t</a:t>
            </a:r>
            <a:r>
              <a:rPr lang="en-US" sz="2000" dirty="0">
                <a:solidFill>
                  <a:schemeClr val="bg1"/>
                </a:solidFill>
                <a:latin typeface="Times New Roman" panose="02020603050405020304" pitchFamily="18" charset="0"/>
                <a:cs typeface="Times New Roman" panose="02020603050405020304" pitchFamily="18" charset="0"/>
              </a:rPr>
              <a:t> + </a:t>
            </a:r>
            <a:r>
              <a:rPr lang="en-US" sz="2000" i="1" dirty="0">
                <a:solidFill>
                  <a:schemeClr val="bg1"/>
                </a:solidFill>
                <a:latin typeface="Times New Roman" panose="02020603050405020304" pitchFamily="18" charset="0"/>
                <a:cs typeface="Times New Roman" panose="02020603050405020304" pitchFamily="18" charset="0"/>
              </a:rPr>
              <a:t>a</a:t>
            </a:r>
            <a:r>
              <a:rPr lang="en-US" sz="2000" baseline="-25000" dirty="0">
                <a:solidFill>
                  <a:schemeClr val="bg1"/>
                </a:solidFill>
                <a:latin typeface="Times New Roman" panose="02020603050405020304" pitchFamily="18" charset="0"/>
                <a:cs typeface="Times New Roman" panose="02020603050405020304" pitchFamily="18" charset="0"/>
              </a:rPr>
              <a:t>0</a:t>
            </a:r>
          </a:p>
        </p:txBody>
      </p:sp>
      <p:graphicFrame>
        <p:nvGraphicFramePr>
          <p:cNvPr id="47" name="Object 46">
            <a:extLst>
              <a:ext uri="{FF2B5EF4-FFF2-40B4-BE49-F238E27FC236}">
                <a16:creationId xmlns:a16="http://schemas.microsoft.com/office/drawing/2014/main" id="{29541298-FF73-49F5-A959-04BBEC6FEB59}"/>
              </a:ext>
            </a:extLst>
          </p:cNvPr>
          <p:cNvGraphicFramePr>
            <a:graphicFrameLocks noChangeAspect="1"/>
          </p:cNvGraphicFramePr>
          <p:nvPr>
            <p:extLst>
              <p:ext uri="{D42A27DB-BD31-4B8C-83A1-F6EECF244321}">
                <p14:modId xmlns:p14="http://schemas.microsoft.com/office/powerpoint/2010/main" val="3543218653"/>
              </p:ext>
            </p:extLst>
          </p:nvPr>
        </p:nvGraphicFramePr>
        <p:xfrm>
          <a:off x="1709738" y="2557463"/>
          <a:ext cx="5530850" cy="877887"/>
        </p:xfrm>
        <a:graphic>
          <a:graphicData uri="http://schemas.openxmlformats.org/presentationml/2006/ole">
            <mc:AlternateContent xmlns:mc="http://schemas.openxmlformats.org/markup-compatibility/2006">
              <mc:Choice xmlns:v="urn:schemas-microsoft-com:vml" Requires="v">
                <p:oleObj spid="_x0000_s4104" name="Equation" r:id="rId6" imgW="3111480" imgH="495000" progId="Equation.DSMT4">
                  <p:embed/>
                </p:oleObj>
              </mc:Choice>
              <mc:Fallback>
                <p:oleObj name="Equation" r:id="rId6" imgW="3111480" imgH="495000" progId="Equation.DSMT4">
                  <p:embed/>
                  <p:pic>
                    <p:nvPicPr>
                      <p:cNvPr id="40" name="Object 39">
                        <a:extLst>
                          <a:ext uri="{FF2B5EF4-FFF2-40B4-BE49-F238E27FC236}">
                            <a16:creationId xmlns:a16="http://schemas.microsoft.com/office/drawing/2014/main" id="{DF752F15-0BB8-4C8A-87FB-0766546B6C56}"/>
                          </a:ext>
                        </a:extLst>
                      </p:cNvPr>
                      <p:cNvPicPr/>
                      <p:nvPr/>
                    </p:nvPicPr>
                    <p:blipFill>
                      <a:blip r:embed="rId7"/>
                      <a:stretch>
                        <a:fillRect/>
                      </a:stretch>
                    </p:blipFill>
                    <p:spPr>
                      <a:xfrm>
                        <a:off x="1709738" y="2557463"/>
                        <a:ext cx="5530850" cy="877887"/>
                      </a:xfrm>
                      <a:prstGeom prst="rect">
                        <a:avLst/>
                      </a:prstGeom>
                    </p:spPr>
                  </p:pic>
                </p:oleObj>
              </mc:Fallback>
            </mc:AlternateContent>
          </a:graphicData>
        </a:graphic>
      </p:graphicFrame>
      <p:graphicFrame>
        <p:nvGraphicFramePr>
          <p:cNvPr id="48" name="Object 47">
            <a:extLst>
              <a:ext uri="{FF2B5EF4-FFF2-40B4-BE49-F238E27FC236}">
                <a16:creationId xmlns:a16="http://schemas.microsoft.com/office/drawing/2014/main" id="{578F0664-397B-44D1-A0E6-9579A7687FB7}"/>
              </a:ext>
            </a:extLst>
          </p:cNvPr>
          <p:cNvGraphicFramePr>
            <a:graphicFrameLocks noChangeAspect="1"/>
          </p:cNvGraphicFramePr>
          <p:nvPr>
            <p:extLst>
              <p:ext uri="{D42A27DB-BD31-4B8C-83A1-F6EECF244321}">
                <p14:modId xmlns:p14="http://schemas.microsoft.com/office/powerpoint/2010/main" val="1504487344"/>
              </p:ext>
            </p:extLst>
          </p:nvPr>
        </p:nvGraphicFramePr>
        <p:xfrm>
          <a:off x="1747838" y="3489325"/>
          <a:ext cx="5507037" cy="876300"/>
        </p:xfrm>
        <a:graphic>
          <a:graphicData uri="http://schemas.openxmlformats.org/presentationml/2006/ole">
            <mc:AlternateContent xmlns:mc="http://schemas.openxmlformats.org/markup-compatibility/2006">
              <mc:Choice xmlns:v="urn:schemas-microsoft-com:vml" Requires="v">
                <p:oleObj spid="_x0000_s4105" name="Equation" r:id="rId8" imgW="3098520" imgH="495000" progId="Equation.DSMT4">
                  <p:embed/>
                </p:oleObj>
              </mc:Choice>
              <mc:Fallback>
                <p:oleObj name="Equation" r:id="rId8" imgW="3098520" imgH="495000" progId="Equation.DSMT4">
                  <p:embed/>
                  <p:pic>
                    <p:nvPicPr>
                      <p:cNvPr id="47" name="Object 46">
                        <a:extLst>
                          <a:ext uri="{FF2B5EF4-FFF2-40B4-BE49-F238E27FC236}">
                            <a16:creationId xmlns:a16="http://schemas.microsoft.com/office/drawing/2014/main" id="{29541298-FF73-49F5-A959-04BBEC6FEB59}"/>
                          </a:ext>
                        </a:extLst>
                      </p:cNvPr>
                      <p:cNvPicPr/>
                      <p:nvPr/>
                    </p:nvPicPr>
                    <p:blipFill>
                      <a:blip r:embed="rId9"/>
                      <a:stretch>
                        <a:fillRect/>
                      </a:stretch>
                    </p:blipFill>
                    <p:spPr>
                      <a:xfrm>
                        <a:off x="1747838" y="3489325"/>
                        <a:ext cx="5507037" cy="876300"/>
                      </a:xfrm>
                      <a:prstGeom prst="rect">
                        <a:avLst/>
                      </a:prstGeom>
                    </p:spPr>
                  </p:pic>
                </p:oleObj>
              </mc:Fallback>
            </mc:AlternateContent>
          </a:graphicData>
        </a:graphic>
      </p:graphicFrame>
      <p:cxnSp>
        <p:nvCxnSpPr>
          <p:cNvPr id="51" name="Straight Connector 50">
            <a:extLst>
              <a:ext uri="{FF2B5EF4-FFF2-40B4-BE49-F238E27FC236}">
                <a16:creationId xmlns:a16="http://schemas.microsoft.com/office/drawing/2014/main" id="{0584F4E8-FDA6-4A9C-BD5B-EE0D5218EBB7}"/>
              </a:ext>
            </a:extLst>
          </p:cNvPr>
          <p:cNvCxnSpPr>
            <a:cxnSpLocks/>
          </p:cNvCxnSpPr>
          <p:nvPr/>
        </p:nvCxnSpPr>
        <p:spPr>
          <a:xfrm flipH="1">
            <a:off x="2358015" y="6258186"/>
            <a:ext cx="5185085" cy="996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8483B4-A074-43F0-BDAF-2000648425DF}"/>
              </a:ext>
            </a:extLst>
          </p:cNvPr>
          <p:cNvCxnSpPr>
            <a:cxnSpLocks/>
          </p:cNvCxnSpPr>
          <p:nvPr/>
        </p:nvCxnSpPr>
        <p:spPr>
          <a:xfrm>
            <a:off x="7475172" y="6149908"/>
            <a:ext cx="0" cy="20594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B76A0E3A-3110-4DFF-9C29-400115F4CC05}"/>
              </a:ext>
            </a:extLst>
          </p:cNvPr>
          <p:cNvSpPr txBox="1"/>
          <p:nvPr/>
        </p:nvSpPr>
        <p:spPr>
          <a:xfrm>
            <a:off x="7318719" y="6339154"/>
            <a:ext cx="312906" cy="400110"/>
          </a:xfrm>
          <a:prstGeom prst="rect">
            <a:avLst/>
          </a:prstGeom>
          <a:noFill/>
        </p:spPr>
        <p:txBody>
          <a:bodyPr wrap="none" rtlCol="0">
            <a:spAutoFit/>
          </a:bodyPr>
          <a:lstStyle/>
          <a:p>
            <a:r>
              <a:rPr lang="en-US" sz="2000" dirty="0">
                <a:solidFill>
                  <a:schemeClr val="bg1"/>
                </a:solidFill>
                <a:latin typeface="Times New Roman" panose="02020603050405020304" pitchFamily="18" charset="0"/>
                <a:cs typeface="Times New Roman" panose="02020603050405020304" pitchFamily="18" charset="0"/>
              </a:rPr>
              <a:t>1</a:t>
            </a:r>
            <a:endParaRPr lang="en-US" sz="2000" baseline="-25000" dirty="0">
              <a:solidFill>
                <a:schemeClr val="bg1"/>
              </a:solidFill>
              <a:latin typeface="Times New Roman" panose="02020603050405020304" pitchFamily="18" charset="0"/>
              <a:cs typeface="Times New Roman" panose="02020603050405020304" pitchFamily="18" charset="0"/>
            </a:endParaRPr>
          </a:p>
        </p:txBody>
      </p:sp>
      <p:pic>
        <p:nvPicPr>
          <p:cNvPr id="55" name="Audio 54">
            <a:hlinkClick r:id="" action="ppaction://media"/>
            <a:extLst>
              <a:ext uri="{FF2B5EF4-FFF2-40B4-BE49-F238E27FC236}">
                <a16:creationId xmlns:a16="http://schemas.microsoft.com/office/drawing/2014/main" id="{826D3EB8-9103-40EE-B9ED-58A73244DB63}"/>
              </a:ext>
            </a:extLst>
          </p:cNvPr>
          <p:cNvPicPr>
            <a:picLocks noChangeAspect="1"/>
          </p:cNvPicPr>
          <p:nvPr>
            <a:audioFile r:link="rId4"/>
            <p:extLst>
              <p:ext uri="{DAA4B4D4-6D71-4841-9C94-3DE7FCFB9230}">
                <p14:media xmlns:p14="http://schemas.microsoft.com/office/powerpoint/2010/main" r:embed="rId3"/>
              </p:ext>
            </p:extLst>
          </p:nvPr>
        </p:nvPicPr>
        <p:blipFill>
          <a:blip r:embed="rId10"/>
          <a:stretch>
            <a:fillRect/>
          </a:stretch>
        </p:blipFill>
        <p:spPr>
          <a:xfrm>
            <a:off x="8382000" y="6096000"/>
            <a:ext cx="609600" cy="609600"/>
          </a:xfrm>
          <a:prstGeom prst="rect">
            <a:avLst/>
          </a:prstGeom>
        </p:spPr>
      </p:pic>
    </p:spTree>
    <p:custDataLst>
      <p:tags r:id="rId2"/>
    </p:custDataLst>
    <p:extLst>
      <p:ext uri="{BB962C8B-B14F-4D97-AF65-F5344CB8AC3E}">
        <p14:creationId xmlns:p14="http://schemas.microsoft.com/office/powerpoint/2010/main" val="1888153172"/>
      </p:ext>
    </p:extLst>
  </p:cSld>
  <p:clrMapOvr>
    <a:masterClrMapping/>
  </p:clrMapOvr>
  <mc:AlternateContent xmlns:mc="http://schemas.openxmlformats.org/markup-compatibility/2006" xmlns:p14="http://schemas.microsoft.com/office/powerpoint/2010/main">
    <mc:Choice Requires="p14">
      <p:transition spd="slow" p14:dur="2000" advTm="68063"/>
    </mc:Choice>
    <mc:Fallback xmlns="">
      <p:transition spd="slow" advTm="6806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5"/>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0"/>
                                        </p:tgtEl>
                                        <p:attrNameLst>
                                          <p:attrName>style.visibility</p:attrName>
                                        </p:attrNameLst>
                                      </p:cBhvr>
                                      <p:to>
                                        <p:strVal val="visible"/>
                                      </p:to>
                                    </p:set>
                                  </p:childTnLst>
                                </p:cTn>
                              </p:par>
                              <p:par>
                                <p:cTn id="19" presetID="1" presetClass="exit" presetSubtype="0" fill="hold" grpId="1" nodeType="withEffect">
                                  <p:stCondLst>
                                    <p:cond delay="0"/>
                                  </p:stCondLst>
                                  <p:childTnLst>
                                    <p:set>
                                      <p:cBhvr>
                                        <p:cTn id="20" dur="1" fill="hold">
                                          <p:stCondLst>
                                            <p:cond delay="0"/>
                                          </p:stCondLst>
                                        </p:cTn>
                                        <p:tgtEl>
                                          <p:spTgt spid="49"/>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25" fill="hold" display="0">
                  <p:stCondLst>
                    <p:cond delay="indefinite"/>
                  </p:stCondLst>
                  <p:endCondLst>
                    <p:cond evt="onStopAudio" delay="0">
                      <p:tgtEl>
                        <p:sldTgt/>
                      </p:tgtEl>
                    </p:cond>
                  </p:endCondLst>
                </p:cTn>
                <p:tgtEl>
                  <p:spTgt spid="55"/>
                </p:tgtEl>
              </p:cMediaNode>
            </p:audio>
          </p:childTnLst>
        </p:cTn>
      </p:par>
    </p:tnLst>
    <p:bldLst>
      <p:bldP spid="50" grpId="0" animBg="1"/>
      <p:bldP spid="49" grpId="0" animBg="1"/>
      <p:bldP spid="49"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a:t>
            </a:r>
            <a:endParaRPr lang="en-CA" dirty="0"/>
          </a:p>
        </p:txBody>
      </p:sp>
      <p:sp>
        <p:nvSpPr>
          <p:cNvPr id="3" name="Content Placeholder 2"/>
          <p:cNvSpPr>
            <a:spLocks noGrp="1"/>
          </p:cNvSpPr>
          <p:nvPr>
            <p:ph idx="1"/>
          </p:nvPr>
        </p:nvSpPr>
        <p:spPr>
          <a:xfrm>
            <a:off x="457200" y="1600200"/>
            <a:ext cx="8435130" cy="4525963"/>
          </a:xfrm>
        </p:spPr>
        <p:txBody>
          <a:bodyPr/>
          <a:lstStyle/>
          <a:p>
            <a:r>
              <a:rPr lang="en-US" dirty="0"/>
              <a:t>Following this topic, you now</a:t>
            </a:r>
          </a:p>
          <a:p>
            <a:pPr lvl="1"/>
            <a:r>
              <a:rPr lang="en-US" dirty="0">
                <a:latin typeface="Times New Roman" panose="02020603050405020304" pitchFamily="18" charset="0"/>
              </a:rPr>
              <a:t>Understand how to estimate the integral using least-squares best-fitting polynomials</a:t>
            </a:r>
          </a:p>
          <a:p>
            <a:pPr lvl="1"/>
            <a:r>
              <a:rPr lang="en-US" dirty="0"/>
              <a:t>Are aware that we can both estimate the integral over the last time interval, or extrapolate and estimate the integral over the next time interval</a:t>
            </a:r>
            <a:endParaRPr lang="en-US" dirty="0">
              <a:latin typeface="Times New Roman" panose="02020603050405020304" pitchFamily="18" charset="0"/>
            </a:endParaRPr>
          </a:p>
          <a:p>
            <a:pPr lvl="1"/>
            <a:r>
              <a:rPr lang="en-US" dirty="0"/>
              <a:t>Understand that if we already have the coefficients,</a:t>
            </a:r>
            <a:br>
              <a:rPr lang="en-US" dirty="0"/>
            </a:br>
            <a:r>
              <a:rPr lang="en-US" dirty="0"/>
              <a:t>	we can find these estimates in </a:t>
            </a:r>
            <a:r>
              <a:rPr lang="en-US" dirty="0">
                <a:latin typeface="Times New Roman" panose="02020603050405020304" pitchFamily="18" charset="0"/>
              </a:rPr>
              <a:t>O(1)</a:t>
            </a:r>
            <a:r>
              <a:rPr lang="en-US" dirty="0"/>
              <a:t> time</a:t>
            </a:r>
            <a:endParaRPr lang="en-US" dirty="0">
              <a:latin typeface="Times New Roman" panose="02020603050405020304" pitchFamily="18" charset="0"/>
            </a:endParaRPr>
          </a:p>
          <a:p>
            <a:pPr marL="457200" lvl="1" indent="0">
              <a:buNone/>
            </a:pPr>
            <a:endParaRPr lang="en-US" dirty="0">
              <a:latin typeface="Times New Roman" panose="02020603050405020304" pitchFamily="18" charset="0"/>
            </a:endParaRPr>
          </a:p>
        </p:txBody>
      </p:sp>
      <p:sp>
        <p:nvSpPr>
          <p:cNvPr id="4" name="Footer Placeholder 3"/>
          <p:cNvSpPr>
            <a:spLocks noGrp="1"/>
          </p:cNvSpPr>
          <p:nvPr>
            <p:ph type="ftr" sz="quarter" idx="11"/>
          </p:nvPr>
        </p:nvSpPr>
        <p:spPr/>
        <p:txBody>
          <a:bodyPr/>
          <a:lstStyle/>
          <a:p>
            <a:r>
              <a:rPr lang="en-US"/>
              <a:t>Approximating the integral using least-squares best-fitting polynomials</a:t>
            </a:r>
            <a:endParaRPr lang="en-CA"/>
          </a:p>
        </p:txBody>
      </p:sp>
      <p:sp>
        <p:nvSpPr>
          <p:cNvPr id="6" name="Slide Number Placeholder 5"/>
          <p:cNvSpPr>
            <a:spLocks noGrp="1"/>
          </p:cNvSpPr>
          <p:nvPr>
            <p:ph type="sldNum" sz="quarter" idx="12"/>
          </p:nvPr>
        </p:nvSpPr>
        <p:spPr/>
        <p:txBody>
          <a:bodyPr/>
          <a:lstStyle/>
          <a:p>
            <a:fld id="{42EF6DC8-DA9C-4533-8A40-BB00A2545AF8}" type="slidenum">
              <a:rPr lang="en-CA" smtClean="0"/>
              <a:pPr/>
              <a:t>6</a:t>
            </a:fld>
            <a:endParaRPr lang="en-CA"/>
          </a:p>
        </p:txBody>
      </p:sp>
      <p:pic>
        <p:nvPicPr>
          <p:cNvPr id="13" name="Audio 12">
            <a:hlinkClick r:id="" action="ppaction://media"/>
            <a:extLst>
              <a:ext uri="{FF2B5EF4-FFF2-40B4-BE49-F238E27FC236}">
                <a16:creationId xmlns:a16="http://schemas.microsoft.com/office/drawing/2014/main" id="{8BC8AA6C-8951-4F5A-AC9B-521742CDEBB8}"/>
              </a:ext>
            </a:extLst>
          </p:cNvPr>
          <p:cNvPicPr>
            <a:picLocks noChangeAspect="1"/>
          </p:cNvPicPr>
          <p:nvPr>
            <a:audioFile r:link="rId3"/>
            <p:extLst>
              <p:ext uri="{DAA4B4D4-6D71-4841-9C94-3DE7FCFB9230}">
                <p14:media xmlns:p14="http://schemas.microsoft.com/office/powerpoint/2010/main" r:embed="rId2"/>
              </p:ext>
            </p:extLst>
          </p:nvPr>
        </p:nvPicPr>
        <p:blipFill>
          <a:blip r:embed="rId5"/>
          <a:stretch>
            <a:fillRect/>
          </a:stretch>
        </p:blipFill>
        <p:spPr>
          <a:xfrm>
            <a:off x="8382000" y="6096000"/>
            <a:ext cx="609600" cy="609600"/>
          </a:xfrm>
          <a:prstGeom prst="rect">
            <a:avLst/>
          </a:prstGeom>
        </p:spPr>
      </p:pic>
    </p:spTree>
    <p:custDataLst>
      <p:tags r:id="rId1"/>
    </p:custDataLst>
    <p:extLst>
      <p:ext uri="{BB962C8B-B14F-4D97-AF65-F5344CB8AC3E}">
        <p14:creationId xmlns:p14="http://schemas.microsoft.com/office/powerpoint/2010/main" val="2475975949"/>
      </p:ext>
    </p:extLst>
  </p:cSld>
  <p:clrMapOvr>
    <a:masterClrMapping/>
  </p:clrMapOvr>
  <mc:AlternateContent xmlns:mc="http://schemas.openxmlformats.org/markup-compatibility/2006" xmlns:p14="http://schemas.microsoft.com/office/powerpoint/2010/main">
    <mc:Choice Requires="p14">
      <p:transition spd="slow" p14:dur="2000" advTm="30382"/>
    </mc:Choice>
    <mc:Fallback xmlns="">
      <p:transition spd="slow" advTm="3038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3"/>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References</a:t>
            </a:r>
          </a:p>
        </p:txBody>
      </p:sp>
      <p:sp>
        <p:nvSpPr>
          <p:cNvPr id="3" name="Content Placeholder 2"/>
          <p:cNvSpPr>
            <a:spLocks noGrp="1"/>
          </p:cNvSpPr>
          <p:nvPr>
            <p:ph idx="1"/>
          </p:nvPr>
        </p:nvSpPr>
        <p:spPr>
          <a:xfrm>
            <a:off x="457200" y="1600200"/>
            <a:ext cx="8686800" cy="4525963"/>
          </a:xfrm>
        </p:spPr>
        <p:txBody>
          <a:bodyPr>
            <a:normAutofit/>
          </a:bodyPr>
          <a:lstStyle/>
          <a:p>
            <a:pPr marL="0" indent="0">
              <a:buNone/>
            </a:pPr>
            <a:r>
              <a:rPr lang="en-US" dirty="0"/>
              <a:t>[1]	https://en.wikipedia.org/wiki/Least_squares</a:t>
            </a:r>
          </a:p>
        </p:txBody>
      </p:sp>
      <p:sp>
        <p:nvSpPr>
          <p:cNvPr id="4" name="Footer Placeholder 3"/>
          <p:cNvSpPr>
            <a:spLocks noGrp="1"/>
          </p:cNvSpPr>
          <p:nvPr>
            <p:ph type="ftr" sz="quarter" idx="11"/>
          </p:nvPr>
        </p:nvSpPr>
        <p:spPr/>
        <p:txBody>
          <a:bodyPr/>
          <a:lstStyle/>
          <a:p>
            <a:r>
              <a:rPr lang="en-US"/>
              <a:t>Approximating the integral using least-squares best-fitting polynomials</a:t>
            </a:r>
            <a:endParaRPr lang="en-CA"/>
          </a:p>
        </p:txBody>
      </p:sp>
      <p:sp>
        <p:nvSpPr>
          <p:cNvPr id="6" name="Slide Number Placeholder 5"/>
          <p:cNvSpPr>
            <a:spLocks noGrp="1"/>
          </p:cNvSpPr>
          <p:nvPr>
            <p:ph type="sldNum" sz="quarter" idx="12"/>
          </p:nvPr>
        </p:nvSpPr>
        <p:spPr/>
        <p:txBody>
          <a:bodyPr/>
          <a:lstStyle/>
          <a:p>
            <a:fld id="{42EF6DC8-DA9C-4533-8A40-BB00A2545AF8}" type="slidenum">
              <a:rPr lang="en-CA" smtClean="0"/>
              <a:pPr/>
              <a:t>7</a:t>
            </a:fld>
            <a:endParaRPr lang="en-CA"/>
          </a:p>
        </p:txBody>
      </p:sp>
      <p:pic>
        <p:nvPicPr>
          <p:cNvPr id="5" name="Audio 4">
            <a:hlinkClick r:id="" action="ppaction://media"/>
            <a:extLst>
              <a:ext uri="{FF2B5EF4-FFF2-40B4-BE49-F238E27FC236}">
                <a16:creationId xmlns:a16="http://schemas.microsoft.com/office/drawing/2014/main" id="{928CDBF0-D9DC-4A82-87AE-A279DFA76CF4}"/>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1740462976"/>
      </p:ext>
    </p:extLst>
  </p:cSld>
  <p:clrMapOvr>
    <a:masterClrMapping/>
  </p:clrMapOvr>
  <mc:AlternateContent xmlns:mc="http://schemas.openxmlformats.org/markup-compatibility/2006" xmlns:p14="http://schemas.microsoft.com/office/powerpoint/2010/main">
    <mc:Choice Requires="p14">
      <p:transition spd="slow" p14:dur="2000" advTm="1728"/>
    </mc:Choice>
    <mc:Fallback xmlns="">
      <p:transition spd="slow" advTm="172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Acknowledgments</a:t>
            </a:r>
          </a:p>
        </p:txBody>
      </p:sp>
      <p:sp>
        <p:nvSpPr>
          <p:cNvPr id="3" name="Content Placeholder 2"/>
          <p:cNvSpPr>
            <a:spLocks noGrp="1"/>
          </p:cNvSpPr>
          <p:nvPr>
            <p:ph idx="1"/>
          </p:nvPr>
        </p:nvSpPr>
        <p:spPr/>
        <p:txBody>
          <a:bodyPr>
            <a:normAutofit/>
          </a:bodyPr>
          <a:lstStyle/>
          <a:p>
            <a:pPr marL="0" indent="0">
              <a:buNone/>
            </a:pPr>
            <a:r>
              <a:rPr lang="en-US" sz="1800" dirty="0"/>
              <a:t>None so far.</a:t>
            </a:r>
            <a:endParaRPr lang="en-CA" sz="1800" dirty="0"/>
          </a:p>
        </p:txBody>
      </p:sp>
      <p:sp>
        <p:nvSpPr>
          <p:cNvPr id="4" name="Footer Placeholder 3"/>
          <p:cNvSpPr>
            <a:spLocks noGrp="1"/>
          </p:cNvSpPr>
          <p:nvPr>
            <p:ph type="ftr" sz="quarter" idx="11"/>
          </p:nvPr>
        </p:nvSpPr>
        <p:spPr/>
        <p:txBody>
          <a:bodyPr/>
          <a:lstStyle/>
          <a:p>
            <a:r>
              <a:rPr lang="en-US"/>
              <a:t>Approximating the integral using least-squares best-fitting polynomials</a:t>
            </a:r>
            <a:endParaRPr lang="en-CA"/>
          </a:p>
        </p:txBody>
      </p:sp>
      <p:sp>
        <p:nvSpPr>
          <p:cNvPr id="6" name="Slide Number Placeholder 5"/>
          <p:cNvSpPr>
            <a:spLocks noGrp="1"/>
          </p:cNvSpPr>
          <p:nvPr>
            <p:ph type="sldNum" sz="quarter" idx="12"/>
          </p:nvPr>
        </p:nvSpPr>
        <p:spPr/>
        <p:txBody>
          <a:bodyPr/>
          <a:lstStyle/>
          <a:p>
            <a:fld id="{42EF6DC8-DA9C-4533-8A40-BB00A2545AF8}" type="slidenum">
              <a:rPr lang="en-CA" smtClean="0"/>
              <a:pPr/>
              <a:t>8</a:t>
            </a:fld>
            <a:endParaRPr lang="en-CA"/>
          </a:p>
        </p:txBody>
      </p:sp>
      <p:pic>
        <p:nvPicPr>
          <p:cNvPr id="7" name="Audio 6">
            <a:hlinkClick r:id="" action="ppaction://media"/>
            <a:extLst>
              <a:ext uri="{FF2B5EF4-FFF2-40B4-BE49-F238E27FC236}">
                <a16:creationId xmlns:a16="http://schemas.microsoft.com/office/drawing/2014/main" id="{718CC8B1-5C10-42BE-A05E-D186C74E8F28}"/>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886795597"/>
      </p:ext>
    </p:extLst>
  </p:cSld>
  <p:clrMapOvr>
    <a:masterClrMapping/>
  </p:clrMapOvr>
  <mc:AlternateContent xmlns:mc="http://schemas.openxmlformats.org/markup-compatibility/2006" xmlns:p14="http://schemas.microsoft.com/office/powerpoint/2010/main">
    <mc:Choice Requires="p14">
      <p:transition spd="slow" p14:dur="2000" advTm="1821"/>
    </mc:Choice>
    <mc:Fallback xmlns="">
      <p:transition spd="slow" advTm="182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Colophon </a:t>
            </a:r>
          </a:p>
        </p:txBody>
      </p:sp>
      <p:sp>
        <p:nvSpPr>
          <p:cNvPr id="3" name="Content Placeholder 2"/>
          <p:cNvSpPr>
            <a:spLocks noGrp="1"/>
          </p:cNvSpPr>
          <p:nvPr>
            <p:ph idx="1"/>
          </p:nvPr>
        </p:nvSpPr>
        <p:spPr/>
        <p:txBody>
          <a:bodyPr>
            <a:normAutofit/>
          </a:bodyPr>
          <a:lstStyle/>
          <a:p>
            <a:pPr marL="0" indent="0">
              <a:buNone/>
            </a:pPr>
            <a:r>
              <a:rPr lang="en-CA" sz="1800" dirty="0"/>
              <a:t>These slides were prepared using the Cambria typeface. Mathematical equations use </a:t>
            </a:r>
            <a:r>
              <a:rPr lang="en-CA" sz="1800" dirty="0">
                <a:latin typeface="Times New Roman" panose="02020603050405020304" pitchFamily="18" charset="0"/>
              </a:rPr>
              <a:t>Times New Roman</a:t>
            </a:r>
            <a:r>
              <a:rPr lang="en-CA" sz="1800" dirty="0"/>
              <a:t>, and source code is presented using </a:t>
            </a:r>
            <a:r>
              <a:rPr lang="en-CA" sz="1800" dirty="0">
                <a:latin typeface="Consolas" panose="020B0609020204030204" pitchFamily="49" charset="0"/>
                <a:cs typeface="Consolas" panose="020B0609020204030204" pitchFamily="49" charset="0"/>
              </a:rPr>
              <a:t>Consolas</a:t>
            </a:r>
            <a:r>
              <a:rPr lang="en-CA" sz="1800" dirty="0"/>
              <a:t>.  Mathematical equations are prepared in </a:t>
            </a:r>
            <a:r>
              <a:rPr lang="en-CA" sz="1800" dirty="0" err="1"/>
              <a:t>MathType</a:t>
            </a:r>
            <a:r>
              <a:rPr lang="en-CA" sz="1800" dirty="0"/>
              <a:t> by Design Science, Inc.</a:t>
            </a:r>
          </a:p>
          <a:p>
            <a:pPr marL="0" indent="0">
              <a:buNone/>
            </a:pPr>
            <a:r>
              <a:rPr lang="en-CA" sz="1800" dirty="0"/>
              <a:t>Examples may be formulated and checked using Maple by </a:t>
            </a:r>
            <a:r>
              <a:rPr lang="en-CA" sz="1800" dirty="0" err="1"/>
              <a:t>Maplesoft</a:t>
            </a:r>
            <a:r>
              <a:rPr lang="en-CA" sz="1800" dirty="0"/>
              <a:t>, Inc.</a:t>
            </a:r>
          </a:p>
          <a:p>
            <a:pPr marL="0" indent="0">
              <a:buNone/>
            </a:pPr>
            <a:endParaRPr lang="en-CA" sz="1050" dirty="0"/>
          </a:p>
          <a:p>
            <a:pPr marL="0" indent="0">
              <a:buNone/>
            </a:pPr>
            <a:r>
              <a:rPr lang="en-CA" sz="1800" dirty="0"/>
              <a:t>The photographs of flowers and a monarch butter appearing on the title slide and accenting the top of each other slide were taken at the Royal Botanical Gardens in October of 2017 by Douglas Wilhelm Harder. Please see</a:t>
            </a:r>
          </a:p>
          <a:p>
            <a:pPr marL="0" indent="0" algn="ctr">
              <a:buNone/>
            </a:pPr>
            <a:r>
              <a:rPr lang="en-CA" sz="1800" dirty="0"/>
              <a:t>https://www.rbg.ca/</a:t>
            </a:r>
          </a:p>
          <a:p>
            <a:pPr marL="0" indent="0">
              <a:buNone/>
            </a:pPr>
            <a:r>
              <a:rPr lang="en-CA" sz="1800" dirty="0"/>
              <a:t>for more information.</a:t>
            </a:r>
          </a:p>
        </p:txBody>
      </p:sp>
      <p:pic>
        <p:nvPicPr>
          <p:cNvPr id="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35897" y="4538542"/>
            <a:ext cx="3240360" cy="2163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4"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10400" y="3733800"/>
            <a:ext cx="1981200" cy="29678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47773" y="4568054"/>
            <a:ext cx="3357428" cy="2133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Footer Placeholder 4"/>
          <p:cNvSpPr>
            <a:spLocks noGrp="1"/>
          </p:cNvSpPr>
          <p:nvPr>
            <p:ph type="ftr" sz="quarter" idx="11"/>
          </p:nvPr>
        </p:nvSpPr>
        <p:spPr/>
        <p:txBody>
          <a:bodyPr/>
          <a:lstStyle/>
          <a:p>
            <a:r>
              <a:rPr lang="en-US"/>
              <a:t>Approximating the integral using least-squares best-fitting polynomials</a:t>
            </a:r>
            <a:endParaRPr lang="en-CA"/>
          </a:p>
        </p:txBody>
      </p:sp>
      <p:sp>
        <p:nvSpPr>
          <p:cNvPr id="7" name="Slide Number Placeholder 6"/>
          <p:cNvSpPr>
            <a:spLocks noGrp="1"/>
          </p:cNvSpPr>
          <p:nvPr>
            <p:ph type="sldNum" sz="quarter" idx="12"/>
          </p:nvPr>
        </p:nvSpPr>
        <p:spPr/>
        <p:txBody>
          <a:bodyPr/>
          <a:lstStyle/>
          <a:p>
            <a:fld id="{42EF6DC8-DA9C-4533-8A40-BB00A2545AF8}" type="slidenum">
              <a:rPr lang="en-CA" smtClean="0"/>
              <a:pPr/>
              <a:t>9</a:t>
            </a:fld>
            <a:endParaRPr lang="en-CA"/>
          </a:p>
        </p:txBody>
      </p:sp>
      <p:pic>
        <p:nvPicPr>
          <p:cNvPr id="8" name="Audio 7">
            <a:hlinkClick r:id="" action="ppaction://media"/>
            <a:extLst>
              <a:ext uri="{FF2B5EF4-FFF2-40B4-BE49-F238E27FC236}">
                <a16:creationId xmlns:a16="http://schemas.microsoft.com/office/drawing/2014/main" id="{D23E4374-F87D-4214-96CF-B496C02A7374}"/>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1131585356"/>
      </p:ext>
    </p:extLst>
  </p:cSld>
  <p:clrMapOvr>
    <a:masterClrMapping/>
  </p:clrMapOvr>
  <mc:AlternateContent xmlns:mc="http://schemas.openxmlformats.org/markup-compatibility/2006" xmlns:p14="http://schemas.microsoft.com/office/powerpoint/2010/main">
    <mc:Choice Requires="p14">
      <p:transition spd="slow" p14:dur="2000" advTm="1890"/>
    </mc:Choice>
    <mc:Fallback xmlns="">
      <p:transition spd="slow" advTm="189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5.9|22.2|36"/>
</p:tagLst>
</file>

<file path=ppt/tags/tag2.xml><?xml version="1.0" encoding="utf-8"?>
<p:tagLst xmlns:a="http://schemas.openxmlformats.org/drawingml/2006/main" xmlns:r="http://schemas.openxmlformats.org/officeDocument/2006/relationships" xmlns:p="http://schemas.openxmlformats.org/presentationml/2006/main">
  <p:tag name="TIMING" val="|18.3"/>
</p:tagLst>
</file>

<file path=ppt/tags/tag3.xml><?xml version="1.0" encoding="utf-8"?>
<p:tagLst xmlns:a="http://schemas.openxmlformats.org/drawingml/2006/main" xmlns:r="http://schemas.openxmlformats.org/officeDocument/2006/relationships" xmlns:p="http://schemas.openxmlformats.org/presentationml/2006/main">
  <p:tag name="TIMING" val="|15.4|5.2|12.7|17.1"/>
</p:tagLst>
</file>

<file path=ppt/tags/tag4.xml><?xml version="1.0" encoding="utf-8"?>
<p:tagLst xmlns:a="http://schemas.openxmlformats.org/drawingml/2006/main" xmlns:r="http://schemas.openxmlformats.org/officeDocument/2006/relationships" xmlns:p="http://schemas.openxmlformats.org/presentationml/2006/main">
  <p:tag name="TIMING" val="|32.9"/>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108918</TotalTime>
  <Words>536</Words>
  <Application>Microsoft Office PowerPoint</Application>
  <PresentationFormat>On-screen Show (4:3)</PresentationFormat>
  <Paragraphs>92</Paragraphs>
  <Slides>10</Slides>
  <Notes>0</Notes>
  <HiddenSlides>0</HiddenSlides>
  <MMClips>10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2</vt:i4>
      </vt:variant>
      <vt:variant>
        <vt:lpstr>Slide Titles</vt:lpstr>
      </vt:variant>
      <vt:variant>
        <vt:i4>10</vt:i4>
      </vt:variant>
    </vt:vector>
  </HeadingPairs>
  <TitlesOfParts>
    <vt:vector size="22" baseType="lpstr">
      <vt:lpstr>ＭＳ Ｐゴシック</vt:lpstr>
      <vt:lpstr>Arial</vt:lpstr>
      <vt:lpstr>Bookman Old Style</vt:lpstr>
      <vt:lpstr>Calibri</vt:lpstr>
      <vt:lpstr>Cambria</vt:lpstr>
      <vt:lpstr>Consolas</vt:lpstr>
      <vt:lpstr>Constantia</vt:lpstr>
      <vt:lpstr>Georgia</vt:lpstr>
      <vt:lpstr>Times New Roman</vt:lpstr>
      <vt:lpstr>Office Theme</vt:lpstr>
      <vt:lpstr>Equation</vt:lpstr>
      <vt:lpstr>MathType 6.0 Equation</vt:lpstr>
      <vt:lpstr>Approximating the integral using least-squares best-fitting polynomials</vt:lpstr>
      <vt:lpstr>Introduction</vt:lpstr>
      <vt:lpstr>Approximating the integral</vt:lpstr>
      <vt:lpstr>Approximating the integral</vt:lpstr>
      <vt:lpstr>Approximating the integral</vt:lpstr>
      <vt:lpstr>Summary</vt:lpstr>
      <vt:lpstr>References</vt:lpstr>
      <vt:lpstr>Acknowledgments</vt:lpstr>
      <vt:lpstr>Colophon </vt:lpstr>
      <vt:lpstr>Disclaimer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Douglas Wilhelm Harder</dc:creator>
  <cp:lastModifiedBy>Douglas Wilhelm Harder</cp:lastModifiedBy>
  <cp:revision>1883</cp:revision>
  <dcterms:created xsi:type="dcterms:W3CDTF">2020-04-30T19:27:29Z</dcterms:created>
  <dcterms:modified xsi:type="dcterms:W3CDTF">2024-04-15T17:50:38Z</dcterms:modified>
</cp:coreProperties>
</file>